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6"/>
  </p:notesMasterIdLst>
  <p:sldIdLst>
    <p:sldId id="257" r:id="rId2"/>
    <p:sldId id="550" r:id="rId3"/>
    <p:sldId id="547" r:id="rId4"/>
    <p:sldId id="549" r:id="rId5"/>
    <p:sldId id="548" r:id="rId6"/>
    <p:sldId id="546" r:id="rId7"/>
    <p:sldId id="265" r:id="rId8"/>
    <p:sldId id="671" r:id="rId9"/>
    <p:sldId id="372" r:id="rId10"/>
    <p:sldId id="363" r:id="rId11"/>
    <p:sldId id="551" r:id="rId12"/>
    <p:sldId id="274" r:id="rId13"/>
    <p:sldId id="660" r:id="rId14"/>
    <p:sldId id="279" r:id="rId15"/>
    <p:sldId id="665" r:id="rId16"/>
    <p:sldId id="552" r:id="rId17"/>
    <p:sldId id="557" r:id="rId18"/>
    <p:sldId id="506" r:id="rId19"/>
    <p:sldId id="357" r:id="rId20"/>
    <p:sldId id="505" r:id="rId21"/>
    <p:sldId id="509" r:id="rId22"/>
    <p:sldId id="510" r:id="rId23"/>
    <p:sldId id="561" r:id="rId24"/>
    <p:sldId id="511" r:id="rId25"/>
    <p:sldId id="521" r:id="rId26"/>
    <p:sldId id="512" r:id="rId27"/>
    <p:sldId id="553" r:id="rId28"/>
    <p:sldId id="513" r:id="rId29"/>
    <p:sldId id="522" r:id="rId30"/>
    <p:sldId id="659" r:id="rId31"/>
    <p:sldId id="662" r:id="rId32"/>
    <p:sldId id="515" r:id="rId33"/>
    <p:sldId id="661" r:id="rId34"/>
    <p:sldId id="517" r:id="rId35"/>
    <p:sldId id="559" r:id="rId36"/>
    <p:sldId id="558" r:id="rId37"/>
    <p:sldId id="518" r:id="rId38"/>
    <p:sldId id="520" r:id="rId39"/>
    <p:sldId id="562" r:id="rId40"/>
    <p:sldId id="373" r:id="rId41"/>
    <p:sldId id="347" r:id="rId42"/>
    <p:sldId id="489" r:id="rId43"/>
    <p:sldId id="488" r:id="rId44"/>
    <p:sldId id="563" r:id="rId45"/>
    <p:sldId id="487" r:id="rId46"/>
    <p:sldId id="486" r:id="rId47"/>
    <p:sldId id="485" r:id="rId48"/>
    <p:sldId id="663" r:id="rId49"/>
    <p:sldId id="526" r:id="rId50"/>
    <p:sldId id="530" r:id="rId51"/>
    <p:sldId id="565" r:id="rId52"/>
    <p:sldId id="532" r:id="rId53"/>
    <p:sldId id="529" r:id="rId54"/>
    <p:sldId id="567" r:id="rId55"/>
    <p:sldId id="566" r:id="rId56"/>
    <p:sldId id="480" r:id="rId57"/>
    <p:sldId id="568" r:id="rId58"/>
    <p:sldId id="478" r:id="rId59"/>
    <p:sldId id="523" r:id="rId60"/>
    <p:sldId id="570" r:id="rId61"/>
    <p:sldId id="293" r:id="rId62"/>
    <p:sldId id="504" r:id="rId63"/>
    <p:sldId id="292" r:id="rId64"/>
    <p:sldId id="482" r:id="rId65"/>
    <p:sldId id="572" r:id="rId66"/>
    <p:sldId id="483" r:id="rId67"/>
    <p:sldId id="571" r:id="rId68"/>
    <p:sldId id="467" r:id="rId69"/>
    <p:sldId id="574" r:id="rId70"/>
    <p:sldId id="468" r:id="rId71"/>
    <p:sldId id="351" r:id="rId72"/>
    <p:sldId id="531" r:id="rId73"/>
    <p:sldId id="364" r:id="rId74"/>
    <p:sldId id="575" r:id="rId75"/>
    <p:sldId id="463" r:id="rId76"/>
    <p:sldId id="462" r:id="rId77"/>
    <p:sldId id="461" r:id="rId78"/>
    <p:sldId id="459" r:id="rId79"/>
    <p:sldId id="337" r:id="rId80"/>
    <p:sldId id="578" r:id="rId81"/>
    <p:sldId id="458" r:id="rId82"/>
    <p:sldId id="580" r:id="rId83"/>
    <p:sldId id="460" r:id="rId84"/>
    <p:sldId id="456" r:id="rId85"/>
    <p:sldId id="455" r:id="rId86"/>
    <p:sldId id="454" r:id="rId87"/>
    <p:sldId id="582" r:id="rId88"/>
    <p:sldId id="452" r:id="rId89"/>
    <p:sldId id="439" r:id="rId90"/>
    <p:sldId id="450" r:id="rId91"/>
    <p:sldId id="586" r:id="rId92"/>
    <p:sldId id="449" r:id="rId93"/>
    <p:sldId id="587" r:id="rId94"/>
    <p:sldId id="448" r:id="rId95"/>
    <p:sldId id="584" r:id="rId96"/>
    <p:sldId id="583" r:id="rId97"/>
    <p:sldId id="445" r:id="rId98"/>
    <p:sldId id="444" r:id="rId99"/>
    <p:sldId id="443" r:id="rId100"/>
    <p:sldId id="442" r:id="rId101"/>
    <p:sldId id="594" r:id="rId102"/>
    <p:sldId id="441" r:id="rId103"/>
    <p:sldId id="440" r:id="rId104"/>
    <p:sldId id="595" r:id="rId105"/>
    <p:sldId id="437" r:id="rId106"/>
    <p:sldId id="596" r:id="rId107"/>
    <p:sldId id="370" r:id="rId108"/>
    <p:sldId id="436" r:id="rId109"/>
    <p:sldId id="433" r:id="rId110"/>
    <p:sldId id="432" r:id="rId111"/>
    <p:sldId id="598" r:id="rId112"/>
    <p:sldId id="606" r:id="rId113"/>
    <p:sldId id="533" r:id="rId114"/>
    <p:sldId id="599" r:id="rId115"/>
    <p:sldId id="431" r:id="rId116"/>
    <p:sldId id="429" r:id="rId117"/>
    <p:sldId id="428" r:id="rId118"/>
    <p:sldId id="534" r:id="rId119"/>
    <p:sldId id="427" r:id="rId120"/>
    <p:sldId id="270" r:id="rId121"/>
    <p:sldId id="602" r:id="rId122"/>
    <p:sldId id="600" r:id="rId123"/>
    <p:sldId id="425" r:id="rId124"/>
    <p:sldId id="601" r:id="rId125"/>
    <p:sldId id="424" r:id="rId126"/>
    <p:sldId id="603" r:id="rId127"/>
    <p:sldId id="338" r:id="rId128"/>
    <p:sldId id="604" r:id="rId129"/>
    <p:sldId id="422" r:id="rId130"/>
    <p:sldId id="469" r:id="rId131"/>
    <p:sldId id="419" r:id="rId132"/>
    <p:sldId id="612" r:id="rId133"/>
    <p:sldId id="346" r:id="rId134"/>
    <p:sldId id="613" r:id="rId135"/>
    <p:sldId id="418" r:id="rId136"/>
    <p:sldId id="593" r:id="rId137"/>
    <p:sldId id="592" r:id="rId138"/>
    <p:sldId id="339" r:id="rId139"/>
    <p:sldId id="614" r:id="rId140"/>
    <p:sldId id="415" r:id="rId141"/>
    <p:sldId id="615" r:id="rId142"/>
    <p:sldId id="375" r:id="rId143"/>
    <p:sldId id="413" r:id="rId144"/>
    <p:sldId id="616" r:id="rId145"/>
    <p:sldId id="343" r:id="rId146"/>
    <p:sldId id="618" r:id="rId147"/>
    <p:sldId id="356" r:id="rId148"/>
    <p:sldId id="361" r:id="rId149"/>
    <p:sldId id="410" r:id="rId150"/>
    <p:sldId id="617" r:id="rId151"/>
    <p:sldId id="407" r:id="rId152"/>
    <p:sldId id="538" r:id="rId153"/>
    <p:sldId id="362" r:id="rId154"/>
    <p:sldId id="341" r:id="rId155"/>
    <p:sldId id="619" r:id="rId156"/>
    <p:sldId id="405" r:id="rId157"/>
    <p:sldId id="620" r:id="rId158"/>
    <p:sldId id="404" r:id="rId159"/>
    <p:sldId id="621" r:id="rId160"/>
    <p:sldId id="670" r:id="rId161"/>
    <p:sldId id="385" r:id="rId162"/>
    <p:sldId id="622" r:id="rId163"/>
    <p:sldId id="307" r:id="rId164"/>
    <p:sldId id="623" r:id="rId165"/>
    <p:sldId id="403" r:id="rId166"/>
    <p:sldId id="624" r:id="rId167"/>
    <p:sldId id="402" r:id="rId168"/>
    <p:sldId id="625" r:id="rId169"/>
    <p:sldId id="360" r:id="rId170"/>
    <p:sldId id="401" r:id="rId171"/>
    <p:sldId id="627" r:id="rId172"/>
    <p:sldId id="669" r:id="rId173"/>
    <p:sldId id="626" r:id="rId174"/>
    <p:sldId id="342" r:id="rId175"/>
    <p:sldId id="400" r:id="rId176"/>
    <p:sldId id="628" r:id="rId177"/>
    <p:sldId id="540" r:id="rId178"/>
    <p:sldId id="629" r:id="rId179"/>
    <p:sldId id="358" r:id="rId180"/>
    <p:sldId id="630" r:id="rId181"/>
    <p:sldId id="297" r:id="rId182"/>
    <p:sldId id="631" r:id="rId183"/>
    <p:sldId id="399" r:id="rId184"/>
    <p:sldId id="295" r:id="rId185"/>
    <p:sldId id="632" r:id="rId186"/>
    <p:sldId id="398" r:id="rId187"/>
    <p:sldId id="633" r:id="rId188"/>
    <p:sldId id="311" r:id="rId189"/>
    <p:sldId id="634" r:id="rId190"/>
    <p:sldId id="397" r:id="rId191"/>
    <p:sldId id="635" r:id="rId192"/>
    <p:sldId id="396" r:id="rId193"/>
    <p:sldId id="395" r:id="rId194"/>
    <p:sldId id="666" r:id="rId195"/>
    <p:sldId id="637" r:id="rId196"/>
    <p:sldId id="394" r:id="rId197"/>
    <p:sldId id="393" r:id="rId198"/>
    <p:sldId id="541" r:id="rId199"/>
    <p:sldId id="639" r:id="rId200"/>
    <p:sldId id="353" r:id="rId201"/>
    <p:sldId id="299" r:id="rId202"/>
    <p:sldId id="640" r:id="rId203"/>
    <p:sldId id="591" r:id="rId204"/>
    <p:sldId id="590" r:id="rId205"/>
    <p:sldId id="344" r:id="rId206"/>
    <p:sldId id="542" r:id="rId207"/>
    <p:sldId id="589" r:id="rId208"/>
    <p:sldId id="390" r:id="rId209"/>
    <p:sldId id="389" r:id="rId210"/>
    <p:sldId id="388" r:id="rId211"/>
    <p:sldId id="333" r:id="rId212"/>
    <p:sldId id="641" r:id="rId213"/>
    <p:sldId id="387" r:id="rId214"/>
    <p:sldId id="543" r:id="rId215"/>
    <p:sldId id="647" r:id="rId216"/>
    <p:sldId id="336" r:id="rId217"/>
    <p:sldId id="642" r:id="rId218"/>
    <p:sldId id="386" r:id="rId219"/>
    <p:sldId id="544" r:id="rId220"/>
    <p:sldId id="539" r:id="rId221"/>
    <p:sldId id="643" r:id="rId222"/>
    <p:sldId id="379" r:id="rId223"/>
    <p:sldId id="644" r:id="rId224"/>
    <p:sldId id="382" r:id="rId225"/>
    <p:sldId id="645" r:id="rId226"/>
    <p:sldId id="380" r:id="rId227"/>
    <p:sldId id="646" r:id="rId228"/>
    <p:sldId id="381" r:id="rId229"/>
    <p:sldId id="649" r:id="rId230"/>
    <p:sldId id="648" r:id="rId231"/>
    <p:sldId id="377" r:id="rId232"/>
    <p:sldId id="376" r:id="rId233"/>
    <p:sldId id="545" r:id="rId234"/>
    <p:sldId id="345" r:id="rId235"/>
    <p:sldId id="650" r:id="rId236"/>
    <p:sldId id="352" r:id="rId237"/>
    <p:sldId id="651" r:id="rId238"/>
    <p:sldId id="317" r:id="rId239"/>
    <p:sldId id="652" r:id="rId240"/>
    <p:sldId id="369" r:id="rId241"/>
    <p:sldId id="368" r:id="rId242"/>
    <p:sldId id="653" r:id="rId243"/>
    <p:sldId id="315" r:id="rId244"/>
    <p:sldId id="654" r:id="rId245"/>
    <p:sldId id="302" r:id="rId246"/>
    <p:sldId id="655" r:id="rId247"/>
    <p:sldId id="308" r:id="rId248"/>
    <p:sldId id="656" r:id="rId249"/>
    <p:sldId id="508" r:id="rId250"/>
    <p:sldId id="657" r:id="rId251"/>
    <p:sldId id="367" r:id="rId252"/>
    <p:sldId id="507" r:id="rId253"/>
    <p:sldId id="668" r:id="rId254"/>
    <p:sldId id="667" r:id="rId2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0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4660"/>
  </p:normalViewPr>
  <p:slideViewPr>
    <p:cSldViewPr>
      <p:cViewPr>
        <p:scale>
          <a:sx n="70" d="100"/>
          <a:sy n="70" d="100"/>
        </p:scale>
        <p:origin x="-111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6C3137-4C77-4387-9837-C2FE019194F8}" type="datetimeFigureOut">
              <a:rPr lang="en-US" smtClean="0"/>
              <a:t>1/30/2013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4837F1-29A9-4C72-97AF-F3ACFD34B125}" type="slidenum">
              <a:rPr lang="en-US" smtClean="0"/>
              <a:t>‹#›</a:t>
            </a:fld>
            <a:endParaRPr lang="en-US" dirty="0"/>
          </a:p>
        </p:txBody>
      </p:sp>
    </p:spTree>
    <p:extLst>
      <p:ext uri="{BB962C8B-B14F-4D97-AF65-F5344CB8AC3E}">
        <p14:creationId xmlns:p14="http://schemas.microsoft.com/office/powerpoint/2010/main" val="296098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fld id="{FFF9A713-289D-4593-A509-3C395FAFEF5C}" type="slidenum">
              <a:rPr lang="en-US" smtClean="0">
                <a:solidFill>
                  <a:prstClr val="black"/>
                </a:solidFill>
              </a:rPr>
              <a:pPr/>
              <a:t>1</a:t>
            </a:fld>
            <a:endParaRPr lang="en-US" dirty="0" smtClean="0">
              <a:solidFill>
                <a:prstClr val="black"/>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4837F1-29A9-4C72-97AF-F3ACFD34B125}" type="slidenum">
              <a:rPr lang="en-US" smtClean="0"/>
              <a:t>142</a:t>
            </a:fld>
            <a:endParaRPr lang="en-US" dirty="0"/>
          </a:p>
        </p:txBody>
      </p:sp>
    </p:spTree>
    <p:extLst>
      <p:ext uri="{BB962C8B-B14F-4D97-AF65-F5344CB8AC3E}">
        <p14:creationId xmlns:p14="http://schemas.microsoft.com/office/powerpoint/2010/main" val="265506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الرئيسية - سري للغاية">
    <p:spTree>
      <p:nvGrpSpPr>
        <p:cNvPr id="1" name=""/>
        <p:cNvGrpSpPr/>
        <p:nvPr/>
      </p:nvGrpSpPr>
      <p:grpSpPr>
        <a:xfrm>
          <a:off x="0" y="0"/>
          <a:ext cx="0" cy="0"/>
          <a:chOff x="0" y="0"/>
          <a:chExt cx="0" cy="0"/>
        </a:xfrm>
      </p:grpSpPr>
      <p:sp>
        <p:nvSpPr>
          <p:cNvPr id="12" name="Rectangle 11"/>
          <p:cNvSpPr/>
          <p:nvPr userDrawn="1"/>
        </p:nvSpPr>
        <p:spPr bwMode="auto">
          <a:xfrm>
            <a:off x="17929" y="3200400"/>
            <a:ext cx="8287871" cy="2305348"/>
          </a:xfrm>
          <a:prstGeom prst="rect">
            <a:avLst/>
          </a:prstGeom>
          <a:noFill/>
          <a:ln w="3175" cap="flat" cmpd="sng" algn="ctr">
            <a:solidFill>
              <a:srgbClr val="E4DED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dirty="0">
              <a:solidFill>
                <a:prstClr val="black"/>
              </a:solidFill>
            </a:endParaRPr>
          </a:p>
        </p:txBody>
      </p:sp>
      <p:pic>
        <p:nvPicPr>
          <p:cNvPr id="27" name="Picture 2" descr="C:\Users\atraf.shehab\AppData\Local\Microsoft\Windows\Temporary Internet Files\Content.Outlook\BJB1644P\PMO-PMS-Converte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1371600"/>
            <a:ext cx="8020050" cy="5667375"/>
          </a:xfrm>
          <a:prstGeom prst="rect">
            <a:avLst/>
          </a:prstGeom>
          <a:noFill/>
          <a:extLst>
            <a:ext uri="{909E8E84-426E-40DD-AFC4-6F175D3DCCD1}">
              <a14:hiddenFill xmlns:a14="http://schemas.microsoft.com/office/drawing/2010/main">
                <a:solidFill>
                  <a:srgbClr val="FFFFFF"/>
                </a:solidFill>
              </a14:hiddenFill>
            </a:ext>
          </a:extLst>
        </p:spPr>
      </p:pic>
      <p:sp>
        <p:nvSpPr>
          <p:cNvPr id="20482" name="Rectangle 2"/>
          <p:cNvSpPr>
            <a:spLocks noGrp="1" noChangeArrowheads="1"/>
          </p:cNvSpPr>
          <p:nvPr>
            <p:ph type="ctrTitle"/>
          </p:nvPr>
        </p:nvSpPr>
        <p:spPr>
          <a:xfrm>
            <a:off x="1521089" y="3810000"/>
            <a:ext cx="5257800" cy="381000"/>
          </a:xfrm>
        </p:spPr>
        <p:txBody>
          <a:bodyPr/>
          <a:lstStyle>
            <a:lvl1pPr marL="0" algn="ctr" defTabSz="914400" rtl="1" eaLnBrk="1" latinLnBrk="0" hangingPunct="1">
              <a:defRPr lang="en-US" sz="2400" b="1" kern="1200" dirty="0">
                <a:solidFill>
                  <a:schemeClr val="tx1"/>
                </a:solidFill>
                <a:latin typeface="Tahoma" pitchFamily="34" charset="0"/>
                <a:ea typeface="+mn-ea"/>
                <a:cs typeface="+mn-cs"/>
              </a:defRPr>
            </a:lvl1pPr>
          </a:lstStyle>
          <a:p>
            <a:r>
              <a:rPr lang="en-US" dirty="0" smtClean="0"/>
              <a:t>Click to edit Master title style</a:t>
            </a:r>
            <a:endParaRPr lang="en-US" dirty="0"/>
          </a:p>
        </p:txBody>
      </p:sp>
      <p:sp>
        <p:nvSpPr>
          <p:cNvPr id="20483" name="Rectangle 3"/>
          <p:cNvSpPr>
            <a:spLocks noGrp="1" noChangeArrowheads="1"/>
          </p:cNvSpPr>
          <p:nvPr>
            <p:ph type="subTitle" idx="1"/>
          </p:nvPr>
        </p:nvSpPr>
        <p:spPr>
          <a:xfrm>
            <a:off x="1524000" y="4191000"/>
            <a:ext cx="5257800" cy="381000"/>
          </a:xfrm>
        </p:spPr>
        <p:txBody>
          <a:bodyPr anchor="ctr"/>
          <a:lstStyle>
            <a:lvl1pPr marL="0" indent="0" algn="ctr">
              <a:buFontTx/>
              <a:buNone/>
              <a:defRPr lang="en-US" sz="1800" b="0" kern="1200" dirty="0">
                <a:solidFill>
                  <a:schemeClr val="tx1"/>
                </a:solidFill>
                <a:latin typeface="Tahoma" pitchFamily="34" charset="0"/>
                <a:ea typeface="+mn-ea"/>
                <a:cs typeface="+mn-cs"/>
              </a:defRPr>
            </a:lvl1pPr>
          </a:lstStyle>
          <a:p>
            <a:r>
              <a:rPr lang="en-US" dirty="0" smtClean="0"/>
              <a:t>Click to edit Master subtitle style</a:t>
            </a:r>
            <a:endParaRPr lang="en-US" dirty="0"/>
          </a:p>
        </p:txBody>
      </p:sp>
      <p:sp>
        <p:nvSpPr>
          <p:cNvPr id="15" name="Rectangle 14"/>
          <p:cNvSpPr/>
          <p:nvPr userDrawn="1"/>
        </p:nvSpPr>
        <p:spPr bwMode="auto">
          <a:xfrm>
            <a:off x="8305800" y="0"/>
            <a:ext cx="838200" cy="4926098"/>
          </a:xfrm>
          <a:prstGeom prst="rect">
            <a:avLst/>
          </a:prstGeom>
          <a:solidFill>
            <a:srgbClr val="AD01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16" name="Rectangle 15"/>
          <p:cNvSpPr/>
          <p:nvPr userDrawn="1"/>
        </p:nvSpPr>
        <p:spPr bwMode="auto">
          <a:xfrm>
            <a:off x="8305800" y="4926098"/>
            <a:ext cx="838200" cy="194983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24" name="Rectangle 23"/>
          <p:cNvSpPr/>
          <p:nvPr userDrawn="1"/>
        </p:nvSpPr>
        <p:spPr bwMode="auto">
          <a:xfrm>
            <a:off x="-7393" y="3201109"/>
            <a:ext cx="300318" cy="2305348"/>
          </a:xfrm>
          <a:prstGeom prst="rect">
            <a:avLst/>
          </a:prstGeom>
          <a:solidFill>
            <a:srgbClr val="00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2093489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0600" y="273050"/>
            <a:ext cx="3008313" cy="1162050"/>
          </a:xfrm>
        </p:spPr>
        <p:txBody>
          <a:bodyPr anchor="b"/>
          <a:lstStyle>
            <a:lvl1pPr algn="l">
              <a:defRPr sz="2000" b="1">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108450" y="273050"/>
            <a:ext cx="4578350" cy="5853113"/>
          </a:xfrm>
        </p:spPr>
        <p:txBody>
          <a:bodyPr/>
          <a:lstStyle>
            <a:lvl1pPr marL="0" indent="-225425">
              <a:buClr>
                <a:srgbClr val="AD0101"/>
              </a:buClr>
              <a:buSzPct val="100000"/>
              <a:buFont typeface="Wingdings 3" pitchFamily="18" charset="2"/>
              <a:buChar char="í"/>
              <a:defRPr sz="2000">
                <a:latin typeface="+mn-lt"/>
              </a:defRPr>
            </a:lvl1pPr>
            <a:lvl2pPr marL="406400" indent="-169863">
              <a:buClr>
                <a:srgbClr val="AC956E"/>
              </a:buClr>
              <a:buSzPct val="90000"/>
              <a:buFont typeface="Wingdings 3" pitchFamily="18" charset="2"/>
              <a:buChar char="í"/>
              <a:defRPr sz="1800">
                <a:latin typeface="+mn-lt"/>
              </a:defRPr>
            </a:lvl2pPr>
            <a:lvl3pPr>
              <a:buSzPct val="80000"/>
              <a:defRPr sz="1600">
                <a:latin typeface="+mn-lt"/>
              </a:defRPr>
            </a:lvl3pPr>
            <a:lvl4pPr>
              <a:buSzPct val="70000"/>
              <a:defRPr sz="1400">
                <a:latin typeface="+mn-lt"/>
              </a:defRPr>
            </a:lvl4pPr>
            <a:lvl5pPr>
              <a:buSzPct val="70000"/>
              <a:defRPr sz="1400">
                <a:latin typeface="+mn-lt"/>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990600" y="1435100"/>
            <a:ext cx="3008313" cy="4691063"/>
          </a:xfr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6"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7" name="Rectangle 6"/>
          <p:cNvSpPr>
            <a:spLocks noGrp="1" noChangeArrowheads="1"/>
          </p:cNvSpPr>
          <p:nvPr>
            <p:ph type="sldNum" sz="quarter" idx="12"/>
          </p:nvPr>
        </p:nvSpPr>
        <p:spPr>
          <a:ln/>
        </p:spPr>
        <p:txBody>
          <a:bodyPr/>
          <a:lstStyle>
            <a:lvl1pPr>
              <a:defRPr>
                <a:solidFill>
                  <a:schemeClr val="bg1"/>
                </a:solidFill>
              </a:defRPr>
            </a:lvl1pPr>
          </a:lstStyle>
          <a:p>
            <a:pPr>
              <a:defRPr/>
            </a:pPr>
            <a:fld id="{AEACE84D-F171-45C3-9B77-2EB633D316F9}" type="slidenum">
              <a:rPr smtClean="0">
                <a:solidFill>
                  <a:prstClr val="white"/>
                </a:solidFill>
              </a:rPr>
              <a:pPr>
                <a:defRPr/>
              </a:pPr>
              <a:t>‹#›</a:t>
            </a:fld>
            <a:endParaRPr dirty="0">
              <a:solidFill>
                <a:prstClr val="white"/>
              </a:solidFill>
            </a:endParaRPr>
          </a:p>
        </p:txBody>
      </p:sp>
      <p:grpSp>
        <p:nvGrpSpPr>
          <p:cNvPr id="8" name="Group 7"/>
          <p:cNvGrpSpPr/>
          <p:nvPr userDrawn="1"/>
        </p:nvGrpSpPr>
        <p:grpSpPr>
          <a:xfrm>
            <a:off x="7004" y="6295696"/>
            <a:ext cx="9136996" cy="554179"/>
            <a:chOff x="7004" y="6295696"/>
            <a:chExt cx="9136996" cy="554179"/>
          </a:xfrm>
        </p:grpSpPr>
        <p:sp>
          <p:nvSpPr>
            <p:cNvPr id="9" name="Rectangle 8"/>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0" name="Straight Connector 9"/>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41536757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mj-l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12"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13" name="Rectangle 6"/>
          <p:cNvSpPr>
            <a:spLocks noGrp="1" noChangeArrowheads="1"/>
          </p:cNvSpPr>
          <p:nvPr>
            <p:ph type="sldNum" sz="quarter" idx="12"/>
          </p:nvPr>
        </p:nvSpPr>
        <p:spPr>
          <a:xfrm>
            <a:off x="0" y="6477000"/>
            <a:ext cx="382588" cy="304800"/>
          </a:xfrm>
          <a:ln/>
        </p:spPr>
        <p:txBody>
          <a:bodyPr/>
          <a:lstStyle>
            <a:lvl1pPr>
              <a:defRPr>
                <a:solidFill>
                  <a:schemeClr val="bg1"/>
                </a:solidFill>
              </a:defRPr>
            </a:lvl1pPr>
          </a:lstStyle>
          <a:p>
            <a:pPr>
              <a:defRPr/>
            </a:pPr>
            <a:fld id="{AEACE84D-F171-45C3-9B77-2EB633D316F9}" type="slidenum">
              <a:rPr smtClean="0">
                <a:solidFill>
                  <a:prstClr val="white"/>
                </a:solidFill>
              </a:rPr>
              <a:pPr>
                <a:defRPr/>
              </a:pPr>
              <a:t>‹#›</a:t>
            </a:fld>
            <a:endParaRPr dirty="0">
              <a:solidFill>
                <a:prstClr val="white"/>
              </a:solidFill>
            </a:endParaRPr>
          </a:p>
        </p:txBody>
      </p:sp>
      <p:sp>
        <p:nvSpPr>
          <p:cNvPr id="8" name="Rectangle 6"/>
          <p:cNvSpPr txBox="1">
            <a:spLocks noChangeArrowheads="1"/>
          </p:cNvSpPr>
          <p:nvPr userDrawn="1"/>
        </p:nvSpPr>
        <p:spPr bwMode="auto">
          <a:xfrm>
            <a:off x="-76200" y="4191000"/>
            <a:ext cx="382588"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ctr" defTabSz="914400" rtl="0" eaLnBrk="0" latinLnBrk="0" hangingPunct="0">
              <a:defRPr lang="en-US"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01CBB37-C6DB-40F7-9A2E-C4F71205E085}" type="slidenum">
              <a:rPr smtClean="0">
                <a:solidFill>
                  <a:prstClr val="white"/>
                </a:solidFill>
              </a:rPr>
              <a:pPr>
                <a:defRPr/>
              </a:pPr>
              <a:t>‹#›</a:t>
            </a:fld>
            <a:endParaRPr dirty="0">
              <a:solidFill>
                <a:prstClr val="white"/>
              </a:solidFill>
            </a:endParaRPr>
          </a:p>
        </p:txBody>
      </p:sp>
      <p:grpSp>
        <p:nvGrpSpPr>
          <p:cNvPr id="9" name="Group 8"/>
          <p:cNvGrpSpPr/>
          <p:nvPr userDrawn="1"/>
        </p:nvGrpSpPr>
        <p:grpSpPr>
          <a:xfrm>
            <a:off x="7004" y="6295696"/>
            <a:ext cx="9136996" cy="554179"/>
            <a:chOff x="7004" y="6295696"/>
            <a:chExt cx="9136996" cy="554179"/>
          </a:xfrm>
        </p:grpSpPr>
        <p:sp>
          <p:nvSpPr>
            <p:cNvPr id="10" name="Rectangle 9"/>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4" name="Straight Connector 13"/>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156883419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066800" y="1295400"/>
            <a:ext cx="7772400" cy="4114800"/>
          </a:xfrm>
        </p:spPr>
        <p:txBody>
          <a:bodyPr vert="eaVert"/>
          <a:lstStyle>
            <a:lvl1pPr marL="0" indent="-225425">
              <a:buClr>
                <a:srgbClr val="AD0101"/>
              </a:buClr>
              <a:buSzPct val="100000"/>
              <a:buFont typeface="Wingdings 3" pitchFamily="18" charset="2"/>
              <a:buChar char="í"/>
              <a:defRPr>
                <a:latin typeface="+mn-lt"/>
              </a:defRPr>
            </a:lvl1pPr>
            <a:lvl2pPr marL="406400" indent="-169863">
              <a:buClr>
                <a:srgbClr val="AC956E"/>
              </a:buClr>
              <a:buSzPct val="90000"/>
              <a:buFont typeface="Wingdings 3" pitchFamily="18" charset="2"/>
              <a:buChar char="í"/>
              <a:defRPr>
                <a:latin typeface="+mn-lt"/>
              </a:defRPr>
            </a:lvl2pPr>
            <a:lvl3pPr>
              <a:buClr>
                <a:schemeClr val="bg1">
                  <a:lumMod val="85000"/>
                </a:schemeClr>
              </a:buClr>
              <a:buSzPct val="80000"/>
              <a:defRPr>
                <a:latin typeface="+mn-lt"/>
              </a:defRPr>
            </a:lvl3pPr>
            <a:lvl4pPr>
              <a:buClr>
                <a:schemeClr val="bg1">
                  <a:lumMod val="85000"/>
                </a:schemeClr>
              </a:buClr>
              <a:buSzPct val="70000"/>
              <a:defRPr>
                <a:latin typeface="+mn-lt"/>
              </a:defRPr>
            </a:lvl4pPr>
            <a:lvl5pPr>
              <a:buClr>
                <a:schemeClr val="bg1">
                  <a:lumMod val="85000"/>
                </a:schemeClr>
              </a:buClr>
              <a:buSzPct val="70000"/>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763979" y="76200"/>
            <a:ext cx="8075221" cy="6858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smtClean="0"/>
              <a:t>Click to edit Master title style</a:t>
            </a:r>
            <a:endParaRPr lang="en-US" dirty="0"/>
          </a:p>
        </p:txBody>
      </p:sp>
      <p:sp>
        <p:nvSpPr>
          <p:cNvPr id="14"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15"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16" name="Rectangle 6"/>
          <p:cNvSpPr>
            <a:spLocks noGrp="1" noChangeArrowheads="1"/>
          </p:cNvSpPr>
          <p:nvPr>
            <p:ph type="sldNum" sz="quarter" idx="12"/>
          </p:nvPr>
        </p:nvSpPr>
        <p:spPr>
          <a:xfrm>
            <a:off x="0" y="6477000"/>
            <a:ext cx="382588" cy="304800"/>
          </a:xfrm>
          <a:ln/>
        </p:spPr>
        <p:txBody>
          <a:bodyPr/>
          <a:lstStyle>
            <a:lvl1pPr>
              <a:defRPr>
                <a:solidFill>
                  <a:schemeClr val="bg1"/>
                </a:solidFill>
              </a:defRPr>
            </a:lvl1pPr>
          </a:lstStyle>
          <a:p>
            <a:pPr>
              <a:defRPr/>
            </a:pPr>
            <a:fld id="{AEACE84D-F171-45C3-9B77-2EB633D316F9}" type="slidenum">
              <a:rPr smtClean="0">
                <a:solidFill>
                  <a:prstClr val="white"/>
                </a:solidFill>
              </a:rPr>
              <a:pPr>
                <a:defRPr/>
              </a:pPr>
              <a:t>‹#›</a:t>
            </a:fld>
            <a:endParaRPr dirty="0">
              <a:solidFill>
                <a:prstClr val="white"/>
              </a:solidFill>
            </a:endParaRPr>
          </a:p>
        </p:txBody>
      </p:sp>
      <p:sp>
        <p:nvSpPr>
          <p:cNvPr id="17" name="Line 12"/>
          <p:cNvSpPr>
            <a:spLocks noChangeShapeType="1"/>
          </p:cNvSpPr>
          <p:nvPr userDrawn="1"/>
        </p:nvSpPr>
        <p:spPr bwMode="auto">
          <a:xfrm>
            <a:off x="777850" y="805231"/>
            <a:ext cx="8061350" cy="1219"/>
          </a:xfrm>
          <a:prstGeom prst="line">
            <a:avLst/>
          </a:prstGeom>
          <a:noFill/>
          <a:ln w="3175">
            <a:solidFill>
              <a:schemeClr val="bg1">
                <a:lumMod val="85000"/>
              </a:schemeClr>
            </a:solidFill>
            <a:round/>
            <a:headEnd/>
            <a:tailEnd/>
          </a:ln>
        </p:spPr>
        <p:txBody>
          <a:bodyPr wrap="none" anchor="ctr"/>
          <a:lstStyle/>
          <a:p>
            <a:pPr eaLnBrk="0" hangingPunct="0">
              <a:defRPr/>
            </a:pPr>
            <a:endParaRPr lang="en-US" dirty="0">
              <a:solidFill>
                <a:prstClr val="black"/>
              </a:solidFill>
            </a:endParaRPr>
          </a:p>
        </p:txBody>
      </p:sp>
      <p:sp>
        <p:nvSpPr>
          <p:cNvPr id="8" name="Rectangle 6"/>
          <p:cNvSpPr txBox="1">
            <a:spLocks noChangeArrowheads="1"/>
          </p:cNvSpPr>
          <p:nvPr userDrawn="1"/>
        </p:nvSpPr>
        <p:spPr bwMode="auto">
          <a:xfrm>
            <a:off x="-76200" y="4191000"/>
            <a:ext cx="382588"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ctr" defTabSz="914400" rtl="0" eaLnBrk="0" latinLnBrk="0" hangingPunct="0">
              <a:defRPr lang="en-US"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01CBB37-C6DB-40F7-9A2E-C4F71205E085}" type="slidenum">
              <a:rPr smtClean="0">
                <a:solidFill>
                  <a:prstClr val="white"/>
                </a:solidFill>
              </a:rPr>
              <a:pPr>
                <a:defRPr/>
              </a:pPr>
              <a:t>‹#›</a:t>
            </a:fld>
            <a:endParaRPr dirty="0">
              <a:solidFill>
                <a:prstClr val="white"/>
              </a:solidFill>
            </a:endParaRPr>
          </a:p>
        </p:txBody>
      </p:sp>
      <p:grpSp>
        <p:nvGrpSpPr>
          <p:cNvPr id="10" name="Group 9"/>
          <p:cNvGrpSpPr/>
          <p:nvPr userDrawn="1"/>
        </p:nvGrpSpPr>
        <p:grpSpPr>
          <a:xfrm>
            <a:off x="7004" y="6295696"/>
            <a:ext cx="9136996" cy="554179"/>
            <a:chOff x="7004" y="6295696"/>
            <a:chExt cx="9136996" cy="554179"/>
          </a:xfrm>
        </p:grpSpPr>
        <p:sp>
          <p:nvSpPr>
            <p:cNvPr id="11" name="Rectangle 10"/>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2" name="Straight Connector 11"/>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20141940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09600"/>
            <a:ext cx="1866900" cy="5486400"/>
          </a:xfrm>
        </p:spPr>
        <p:txBody>
          <a:bodyPr vert="eaVert"/>
          <a:lstStyle>
            <a:lvl1pPr>
              <a:defRPr>
                <a:latin typeface="+mj-lt"/>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609600"/>
            <a:ext cx="5676900" cy="5486400"/>
          </a:xfrm>
        </p:spPr>
        <p:txBody>
          <a:bodyPr vert="eaVert"/>
          <a:lstStyle>
            <a:lvl1pPr>
              <a:buClr>
                <a:srgbClr val="AD0101"/>
              </a:buClr>
              <a:buSzPct val="100000"/>
              <a:defRPr>
                <a:latin typeface="+mn-lt"/>
              </a:defRPr>
            </a:lvl1pPr>
            <a:lvl2pPr>
              <a:buSzPct val="90000"/>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11"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12" name="Rectangle 6"/>
          <p:cNvSpPr>
            <a:spLocks noGrp="1" noChangeArrowheads="1"/>
          </p:cNvSpPr>
          <p:nvPr>
            <p:ph type="sldNum" sz="quarter" idx="12"/>
          </p:nvPr>
        </p:nvSpPr>
        <p:spPr>
          <a:xfrm>
            <a:off x="0" y="6477000"/>
            <a:ext cx="382588" cy="304800"/>
          </a:xfrm>
          <a:ln/>
        </p:spPr>
        <p:txBody>
          <a:bodyPr/>
          <a:lstStyle>
            <a:lvl1pPr>
              <a:defRPr>
                <a:solidFill>
                  <a:schemeClr val="bg1"/>
                </a:solidFill>
              </a:defRPr>
            </a:lvl1pPr>
          </a:lstStyle>
          <a:p>
            <a:pPr>
              <a:defRPr/>
            </a:pPr>
            <a:fld id="{AEACE84D-F171-45C3-9B77-2EB633D316F9}" type="slidenum">
              <a:rPr smtClean="0">
                <a:solidFill>
                  <a:prstClr val="white"/>
                </a:solidFill>
              </a:rPr>
              <a:pPr>
                <a:defRPr/>
              </a:pPr>
              <a:t>‹#›</a:t>
            </a:fld>
            <a:endParaRPr dirty="0">
              <a:solidFill>
                <a:prstClr val="white"/>
              </a:solidFill>
            </a:endParaRPr>
          </a:p>
        </p:txBody>
      </p:sp>
      <p:sp>
        <p:nvSpPr>
          <p:cNvPr id="7" name="Rectangle 6"/>
          <p:cNvSpPr txBox="1">
            <a:spLocks noChangeArrowheads="1"/>
          </p:cNvSpPr>
          <p:nvPr userDrawn="1"/>
        </p:nvSpPr>
        <p:spPr bwMode="auto">
          <a:xfrm>
            <a:off x="-76200" y="4191000"/>
            <a:ext cx="382588"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ctr" defTabSz="914400" rtl="0" eaLnBrk="0" latinLnBrk="0" hangingPunct="0">
              <a:defRPr lang="en-US"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01CBB37-C6DB-40F7-9A2E-C4F71205E085}" type="slidenum">
              <a:rPr smtClean="0">
                <a:solidFill>
                  <a:prstClr val="white"/>
                </a:solidFill>
              </a:rPr>
              <a:pPr>
                <a:defRPr/>
              </a:pPr>
              <a:t>‹#›</a:t>
            </a:fld>
            <a:endParaRPr dirty="0">
              <a:solidFill>
                <a:prstClr val="white"/>
              </a:solidFill>
            </a:endParaRPr>
          </a:p>
        </p:txBody>
      </p:sp>
      <p:grpSp>
        <p:nvGrpSpPr>
          <p:cNvPr id="8" name="Group 7"/>
          <p:cNvGrpSpPr/>
          <p:nvPr userDrawn="1"/>
        </p:nvGrpSpPr>
        <p:grpSpPr>
          <a:xfrm>
            <a:off x="7004" y="6295696"/>
            <a:ext cx="9136996" cy="554179"/>
            <a:chOff x="7004" y="6295696"/>
            <a:chExt cx="9136996" cy="554179"/>
          </a:xfrm>
        </p:grpSpPr>
        <p:sp>
          <p:nvSpPr>
            <p:cNvPr id="9" name="Rectangle 8"/>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3" name="Straight Connector 12"/>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41388394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الرئيسية - محدود الانتشار">
    <p:spTree>
      <p:nvGrpSpPr>
        <p:cNvPr id="1" name=""/>
        <p:cNvGrpSpPr/>
        <p:nvPr/>
      </p:nvGrpSpPr>
      <p:grpSpPr>
        <a:xfrm>
          <a:off x="0" y="0"/>
          <a:ext cx="0" cy="0"/>
          <a:chOff x="0" y="0"/>
          <a:chExt cx="0" cy="0"/>
        </a:xfrm>
      </p:grpSpPr>
      <p:sp>
        <p:nvSpPr>
          <p:cNvPr id="16" name="Rectangle 15"/>
          <p:cNvSpPr/>
          <p:nvPr userDrawn="1"/>
        </p:nvSpPr>
        <p:spPr bwMode="auto">
          <a:xfrm>
            <a:off x="17929" y="3200400"/>
            <a:ext cx="8287871" cy="2305348"/>
          </a:xfrm>
          <a:prstGeom prst="rect">
            <a:avLst/>
          </a:prstGeom>
          <a:noFill/>
          <a:ln w="317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dirty="0">
              <a:solidFill>
                <a:prstClr val="black"/>
              </a:solidFill>
            </a:endParaRPr>
          </a:p>
        </p:txBody>
      </p:sp>
      <p:pic>
        <p:nvPicPr>
          <p:cNvPr id="2050" name="Picture 2" descr="C:\Users\atraf.shehab\AppData\Local\Microsoft\Windows\Temporary Internet Files\Content.Outlook\BJB1644P\PMO-PMS-Converte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8020050" cy="566737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userDrawn="1"/>
        </p:nvSpPr>
        <p:spPr bwMode="auto">
          <a:xfrm>
            <a:off x="8305800" y="0"/>
            <a:ext cx="838200" cy="4926098"/>
          </a:xfrm>
          <a:prstGeom prst="rect">
            <a:avLst/>
          </a:prstGeom>
          <a:solidFill>
            <a:srgbClr val="AD01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30" name="Rectangle 29"/>
          <p:cNvSpPr/>
          <p:nvPr userDrawn="1"/>
        </p:nvSpPr>
        <p:spPr bwMode="auto">
          <a:xfrm>
            <a:off x="8305800" y="4926098"/>
            <a:ext cx="838200" cy="194983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12" name="Rectangle 2"/>
          <p:cNvSpPr>
            <a:spLocks noGrp="1" noChangeArrowheads="1"/>
          </p:cNvSpPr>
          <p:nvPr>
            <p:ph type="ctrTitle"/>
          </p:nvPr>
        </p:nvSpPr>
        <p:spPr>
          <a:xfrm>
            <a:off x="1521089" y="3810000"/>
            <a:ext cx="5257800" cy="381000"/>
          </a:xfrm>
        </p:spPr>
        <p:txBody>
          <a:bodyPr/>
          <a:lstStyle>
            <a:lvl1pPr marL="0" algn="ctr" defTabSz="914400" rtl="1" eaLnBrk="1" latinLnBrk="0" hangingPunct="1">
              <a:defRPr lang="en-US" sz="2400" b="1" kern="1200" dirty="0">
                <a:solidFill>
                  <a:schemeClr val="tx1"/>
                </a:solidFill>
                <a:latin typeface="+mj-lt"/>
                <a:ea typeface="+mn-ea"/>
                <a:cs typeface="+mn-cs"/>
              </a:defRPr>
            </a:lvl1pPr>
          </a:lstStyle>
          <a:p>
            <a:r>
              <a:rPr lang="en-US" dirty="0" smtClean="0"/>
              <a:t>Click to edit Master title style</a:t>
            </a:r>
            <a:endParaRPr lang="en-US" dirty="0"/>
          </a:p>
        </p:txBody>
      </p:sp>
      <p:sp>
        <p:nvSpPr>
          <p:cNvPr id="13" name="Rectangle 3"/>
          <p:cNvSpPr>
            <a:spLocks noGrp="1" noChangeArrowheads="1"/>
          </p:cNvSpPr>
          <p:nvPr>
            <p:ph type="subTitle" idx="1"/>
          </p:nvPr>
        </p:nvSpPr>
        <p:spPr>
          <a:xfrm>
            <a:off x="1524000" y="4191000"/>
            <a:ext cx="5257800" cy="381000"/>
          </a:xfrm>
        </p:spPr>
        <p:txBody>
          <a:bodyPr anchor="ctr"/>
          <a:lstStyle>
            <a:lvl1pPr marL="0" indent="0" algn="ctr">
              <a:buFontTx/>
              <a:buNone/>
              <a:defRPr lang="en-US" sz="1800" b="0" kern="1200" dirty="0">
                <a:solidFill>
                  <a:schemeClr val="tx1"/>
                </a:solidFill>
                <a:latin typeface="+mj-lt"/>
                <a:ea typeface="+mn-ea"/>
                <a:cs typeface="+mn-cs"/>
              </a:defRPr>
            </a:lvl1pPr>
          </a:lstStyle>
          <a:p>
            <a:r>
              <a:rPr lang="en-US" dirty="0" smtClean="0"/>
              <a:t>Click to edit Master subtitle style</a:t>
            </a:r>
            <a:endParaRPr lang="en-US" dirty="0"/>
          </a:p>
        </p:txBody>
      </p:sp>
      <p:sp>
        <p:nvSpPr>
          <p:cNvPr id="17" name="Rectangle 16"/>
          <p:cNvSpPr/>
          <p:nvPr userDrawn="1"/>
        </p:nvSpPr>
        <p:spPr bwMode="auto">
          <a:xfrm>
            <a:off x="-7393" y="3201109"/>
            <a:ext cx="300318" cy="2305348"/>
          </a:xfrm>
          <a:prstGeom prst="rect">
            <a:avLst/>
          </a:prstGeom>
          <a:solidFill>
            <a:srgbClr val="00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31731481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محتويات - سري للغاية">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81400" y="1600200"/>
            <a:ext cx="4419600" cy="4343400"/>
          </a:xfrm>
        </p:spPr>
        <p:txBody>
          <a:bodyPr/>
          <a:lstStyle>
            <a:lvl1pPr marL="0" indent="-180975" algn="r" defTabSz="914400" rtl="1" eaLnBrk="1" latinLnBrk="0" hangingPunct="1">
              <a:lnSpc>
                <a:spcPct val="150000"/>
              </a:lnSpc>
              <a:buSzPct val="100000"/>
              <a:buFontTx/>
              <a:buNone/>
              <a:tabLst/>
              <a:defRPr lang="en-US" sz="1600" b="0" kern="1200" dirty="0" smtClean="0">
                <a:solidFill>
                  <a:schemeClr val="tx1"/>
                </a:solidFill>
                <a:latin typeface="+mn-lt"/>
                <a:ea typeface="+mn-ea"/>
                <a:cs typeface="+mn-cs"/>
              </a:defRPr>
            </a:lvl1pPr>
            <a:lvl2pPr marL="627063" indent="-169863">
              <a:buFont typeface="Wingdings" pitchFamily="2" charset="2"/>
              <a:buNone/>
              <a:defRPr sz="1400">
                <a:cs typeface="Arabic Transparent" pitchFamily="2" charset="-78"/>
              </a:defRPr>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2" name="Title 1"/>
          <p:cNvSpPr>
            <a:spLocks noGrp="1"/>
          </p:cNvSpPr>
          <p:nvPr>
            <p:ph type="title"/>
          </p:nvPr>
        </p:nvSpPr>
        <p:spPr>
          <a:xfrm>
            <a:off x="3581400" y="1066801"/>
            <a:ext cx="4419600" cy="3810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dirty="0" smtClean="0"/>
              <a:t>Click to edit Master title style</a:t>
            </a:r>
            <a:endParaRPr lang="en-US" dirty="0"/>
          </a:p>
        </p:txBody>
      </p:sp>
      <p:sp>
        <p:nvSpPr>
          <p:cNvPr id="5" name="Rectangle 4"/>
          <p:cNvSpPr/>
          <p:nvPr userDrawn="1"/>
        </p:nvSpPr>
        <p:spPr bwMode="auto">
          <a:xfrm>
            <a:off x="8305800" y="0"/>
            <a:ext cx="838200" cy="4926098"/>
          </a:xfrm>
          <a:prstGeom prst="rect">
            <a:avLst/>
          </a:prstGeom>
          <a:solidFill>
            <a:srgbClr val="AD01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6" name="Rectangle 5"/>
          <p:cNvSpPr/>
          <p:nvPr userDrawn="1"/>
        </p:nvSpPr>
        <p:spPr bwMode="auto">
          <a:xfrm>
            <a:off x="8305800" y="4926098"/>
            <a:ext cx="838200" cy="194983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12041239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محتويات - محدود الانتشار">
    <p:spTree>
      <p:nvGrpSpPr>
        <p:cNvPr id="1" name=""/>
        <p:cNvGrpSpPr/>
        <p:nvPr/>
      </p:nvGrpSpPr>
      <p:grpSpPr>
        <a:xfrm>
          <a:off x="0" y="0"/>
          <a:ext cx="0" cy="0"/>
          <a:chOff x="0" y="0"/>
          <a:chExt cx="0" cy="0"/>
        </a:xfrm>
      </p:grpSpPr>
      <p:sp>
        <p:nvSpPr>
          <p:cNvPr id="9" name="Text Placeholder 2"/>
          <p:cNvSpPr>
            <a:spLocks noGrp="1"/>
          </p:cNvSpPr>
          <p:nvPr>
            <p:ph type="body" idx="1"/>
          </p:nvPr>
        </p:nvSpPr>
        <p:spPr>
          <a:xfrm>
            <a:off x="3581400" y="1600200"/>
            <a:ext cx="4419600" cy="4343400"/>
          </a:xfrm>
        </p:spPr>
        <p:txBody>
          <a:bodyPr/>
          <a:lstStyle>
            <a:lvl1pPr marL="0" indent="-180975" algn="r" defTabSz="914400" rtl="1" eaLnBrk="1" latinLnBrk="0" hangingPunct="1">
              <a:lnSpc>
                <a:spcPct val="150000"/>
              </a:lnSpc>
              <a:buSzPct val="100000"/>
              <a:buFontTx/>
              <a:buNone/>
              <a:tabLst/>
              <a:defRPr lang="en-US" sz="1600" b="0" kern="1200" dirty="0" smtClean="0">
                <a:solidFill>
                  <a:schemeClr val="tx1"/>
                </a:solidFill>
                <a:latin typeface="+mn-lt"/>
                <a:ea typeface="+mn-ea"/>
                <a:cs typeface="+mn-cs"/>
              </a:defRPr>
            </a:lvl1pPr>
            <a:lvl2pPr marL="627063" indent="-169863">
              <a:buFont typeface="Wingdings" pitchFamily="2" charset="2"/>
              <a:buNone/>
              <a:defRPr sz="1400">
                <a:cs typeface="Arabic Transparent" pitchFamily="2" charset="-78"/>
              </a:defRPr>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11" name="Title 1"/>
          <p:cNvSpPr>
            <a:spLocks noGrp="1"/>
          </p:cNvSpPr>
          <p:nvPr>
            <p:ph type="title"/>
          </p:nvPr>
        </p:nvSpPr>
        <p:spPr>
          <a:xfrm>
            <a:off x="3581400" y="1066801"/>
            <a:ext cx="4419600" cy="3810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smtClean="0"/>
              <a:t>Click to edit Master title style</a:t>
            </a:r>
            <a:endParaRPr lang="en-US" dirty="0"/>
          </a:p>
        </p:txBody>
      </p:sp>
      <p:sp>
        <p:nvSpPr>
          <p:cNvPr id="6" name="Rectangle 5"/>
          <p:cNvSpPr/>
          <p:nvPr userDrawn="1"/>
        </p:nvSpPr>
        <p:spPr bwMode="auto">
          <a:xfrm>
            <a:off x="8305800" y="0"/>
            <a:ext cx="838200" cy="4926098"/>
          </a:xfrm>
          <a:prstGeom prst="rect">
            <a:avLst/>
          </a:prstGeom>
          <a:solidFill>
            <a:srgbClr val="AD01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7" name="Rectangle 6"/>
          <p:cNvSpPr/>
          <p:nvPr userDrawn="1"/>
        </p:nvSpPr>
        <p:spPr bwMode="auto">
          <a:xfrm>
            <a:off x="8305800" y="4926098"/>
            <a:ext cx="838200" cy="194983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18987730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240" y="76200"/>
            <a:ext cx="8595360" cy="6858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533400" y="1295400"/>
            <a:ext cx="8412480" cy="4800600"/>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a:xfrm>
            <a:off x="5638800" y="6477000"/>
            <a:ext cx="2438400" cy="228600"/>
          </a:xfrm>
        </p:spPr>
        <p:txBody>
          <a:bodyPr/>
          <a:lstStyle>
            <a:lvl1pPr>
              <a:defRPr/>
            </a:lvl1pPr>
          </a:lstStyle>
          <a:p>
            <a:pPr>
              <a:defRPr/>
            </a:pPr>
            <a:endParaRPr lang="en-US" dirty="0">
              <a:solidFill>
                <a:prstClr val="black"/>
              </a:solidFill>
            </a:endParaRPr>
          </a:p>
        </p:txBody>
      </p:sp>
      <p:sp>
        <p:nvSpPr>
          <p:cNvPr id="6" name="Footer Placeholder 4"/>
          <p:cNvSpPr>
            <a:spLocks noGrp="1"/>
          </p:cNvSpPr>
          <p:nvPr>
            <p:ph type="ftr" sz="quarter" idx="11"/>
          </p:nvPr>
        </p:nvSpPr>
        <p:spPr>
          <a:xfrm>
            <a:off x="2286000" y="6477000"/>
            <a:ext cx="2895600" cy="228600"/>
          </a:xfrm>
        </p:spPr>
        <p:txBody>
          <a:bodyPr/>
          <a:lstStyle>
            <a:lvl1pPr>
              <a:defRPr/>
            </a:lvl1pPr>
          </a:lstStyle>
          <a:p>
            <a:pPr>
              <a:defRPr/>
            </a:pPr>
            <a:endParaRPr lang="en-US" dirty="0">
              <a:solidFill>
                <a:prstClr val="black"/>
              </a:solidFill>
            </a:endParaRPr>
          </a:p>
        </p:txBody>
      </p:sp>
      <p:sp>
        <p:nvSpPr>
          <p:cNvPr id="7" name="Slide Number Placeholder 5"/>
          <p:cNvSpPr>
            <a:spLocks noGrp="1"/>
          </p:cNvSpPr>
          <p:nvPr>
            <p:ph type="sldNum" sz="quarter" idx="12"/>
          </p:nvPr>
        </p:nvSpPr>
        <p:spPr>
          <a:noFill/>
        </p:spPr>
        <p:txBody>
          <a:bodyPr/>
          <a:lstStyle>
            <a:lvl1pPr>
              <a:defRPr>
                <a:solidFill>
                  <a:schemeClr val="bg1"/>
                </a:solidFill>
              </a:defRPr>
            </a:lvl1pPr>
          </a:lstStyle>
          <a:p>
            <a:pPr>
              <a:defRPr/>
            </a:pPr>
            <a:fld id="{BBEA4CC8-4CAA-44C1-A526-F5AC662EB18D}" type="slidenum">
              <a:rPr smtClean="0">
                <a:solidFill>
                  <a:prstClr val="white"/>
                </a:solidFill>
              </a:rPr>
              <a:pPr>
                <a:defRPr/>
              </a:pPr>
              <a:t>‹#›</a:t>
            </a:fld>
            <a:endParaRPr dirty="0">
              <a:solidFill>
                <a:prstClr val="white"/>
              </a:solidFill>
            </a:endParaRPr>
          </a:p>
        </p:txBody>
      </p:sp>
      <p:sp>
        <p:nvSpPr>
          <p:cNvPr id="8" name="Line 12"/>
          <p:cNvSpPr>
            <a:spLocks noChangeShapeType="1"/>
          </p:cNvSpPr>
          <p:nvPr userDrawn="1"/>
        </p:nvSpPr>
        <p:spPr bwMode="auto">
          <a:xfrm>
            <a:off x="533400" y="805231"/>
            <a:ext cx="8412480" cy="1219"/>
          </a:xfrm>
          <a:prstGeom prst="line">
            <a:avLst/>
          </a:prstGeom>
          <a:noFill/>
          <a:ln w="6350">
            <a:solidFill>
              <a:srgbClr val="E4DEDB"/>
            </a:solidFill>
            <a:round/>
            <a:headEnd/>
            <a:tailEnd/>
          </a:ln>
        </p:spPr>
        <p:txBody>
          <a:bodyPr wrap="none" anchor="ctr"/>
          <a:lstStyle/>
          <a:p>
            <a:pPr eaLnBrk="0" hangingPunct="0">
              <a:defRPr/>
            </a:pPr>
            <a:endParaRPr lang="en-US" dirty="0">
              <a:solidFill>
                <a:prstClr val="black"/>
              </a:solidFill>
            </a:endParaRPr>
          </a:p>
        </p:txBody>
      </p:sp>
      <p:grpSp>
        <p:nvGrpSpPr>
          <p:cNvPr id="11" name="Group 10"/>
          <p:cNvGrpSpPr/>
          <p:nvPr userDrawn="1"/>
        </p:nvGrpSpPr>
        <p:grpSpPr>
          <a:xfrm>
            <a:off x="7004" y="6295696"/>
            <a:ext cx="9136996" cy="554179"/>
            <a:chOff x="7004" y="6295696"/>
            <a:chExt cx="9136996" cy="554179"/>
          </a:xfrm>
        </p:grpSpPr>
        <p:sp>
          <p:nvSpPr>
            <p:cNvPr id="12" name="Rectangle 11"/>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3" name="Straight Connector 12"/>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27366059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30250" y="76200"/>
            <a:ext cx="8061350" cy="685800"/>
          </a:xfrm>
        </p:spPr>
        <p:txBody>
          <a:bodyPr/>
          <a:lstStyle>
            <a:lvl1pPr marL="0" algn="r" defTabSz="914400" rtl="1" eaLnBrk="1" latinLnBrk="0" hangingPunct="1">
              <a:defRPr lang="en-US" sz="2000" b="1" kern="1200" dirty="0">
                <a:solidFill>
                  <a:schemeClr val="tx1"/>
                </a:solidFill>
                <a:latin typeface="Tahoma" pitchFamily="34" charset="0"/>
                <a:ea typeface="+mn-ea"/>
                <a:cs typeface="+mn-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990600" y="1752600"/>
            <a:ext cx="3657600" cy="4343400"/>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Tahoma" pitchFamily="34" charset="0"/>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Tahoma" pitchFamily="34" charset="0"/>
                <a:ea typeface="+mn-ea"/>
                <a:cs typeface="+mn-cs"/>
              </a:defRPr>
            </a:lvl2pPr>
            <a:lvl3pPr algn="r" defTabSz="914400" rtl="1" eaLnBrk="1" fontAlgn="base" latinLnBrk="0" hangingPunct="1">
              <a:spcBef>
                <a:spcPct val="20000"/>
              </a:spcBef>
              <a:spcAft>
                <a:spcPct val="0"/>
              </a:spcAft>
              <a:buSzPct val="80000"/>
              <a:defRPr lang="en-US" sz="1400" b="0" kern="1200" dirty="0" smtClean="0">
                <a:solidFill>
                  <a:schemeClr val="tx1"/>
                </a:solidFill>
                <a:latin typeface="Tahoma" pitchFamily="34" charset="0"/>
                <a:ea typeface="+mn-ea"/>
                <a:cs typeface="+mn-cs"/>
              </a:defRPr>
            </a:lvl3pPr>
            <a:lvl4pPr algn="r" defTabSz="914400" rtl="1" eaLnBrk="1" fontAlgn="base" latinLnBrk="0" hangingPunct="1">
              <a:spcBef>
                <a:spcPct val="20000"/>
              </a:spcBef>
              <a:spcAft>
                <a:spcPct val="0"/>
              </a:spcAft>
              <a:buSzPct val="70000"/>
              <a:defRPr lang="en-US" sz="1400" b="0" kern="1200" dirty="0" smtClean="0">
                <a:solidFill>
                  <a:schemeClr val="tx1"/>
                </a:solidFill>
                <a:latin typeface="Tahoma" pitchFamily="34" charset="0"/>
                <a:ea typeface="+mn-ea"/>
                <a:cs typeface="+mn-cs"/>
              </a:defRPr>
            </a:lvl4pPr>
            <a:lvl5pPr algn="r" defTabSz="914400" rtl="1" eaLnBrk="1" fontAlgn="base" latinLnBrk="0" hangingPunct="1">
              <a:spcBef>
                <a:spcPct val="20000"/>
              </a:spcBef>
              <a:spcAft>
                <a:spcPct val="0"/>
              </a:spcAft>
              <a:buSzPct val="70000"/>
              <a:defRPr lang="en-US" sz="1400" b="0" kern="1200" dirty="0">
                <a:solidFill>
                  <a:schemeClr val="tx1"/>
                </a:solidFill>
                <a:latin typeface="Tahoma"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05400" y="1752600"/>
            <a:ext cx="3657600" cy="4343400"/>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smtClean="0">
                <a:solidFill>
                  <a:schemeClr val="tx1"/>
                </a:solidFill>
                <a:latin typeface="Tahoma" pitchFamily="34" charset="0"/>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smtClean="0">
                <a:solidFill>
                  <a:schemeClr val="tx1"/>
                </a:solidFill>
                <a:latin typeface="Tahoma" pitchFamily="34" charset="0"/>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defRPr lang="en-US" sz="1400" b="0" kern="1200" smtClean="0">
                <a:solidFill>
                  <a:schemeClr val="tx1"/>
                </a:solidFill>
                <a:latin typeface="Tahoma" pitchFamily="34" charset="0"/>
                <a:ea typeface="+mn-ea"/>
                <a:cs typeface="+mn-cs"/>
              </a:defRPr>
            </a:lvl3pPr>
            <a:lvl4pPr algn="r" defTabSz="914400" rtl="1" eaLnBrk="1" fontAlgn="base" latinLnBrk="0" hangingPunct="1">
              <a:spcBef>
                <a:spcPct val="20000"/>
              </a:spcBef>
              <a:spcAft>
                <a:spcPct val="0"/>
              </a:spcAft>
              <a:buClr>
                <a:schemeClr val="bg1">
                  <a:lumMod val="75000"/>
                </a:schemeClr>
              </a:buClr>
              <a:buSzPct val="70000"/>
              <a:defRPr lang="en-US" sz="1400" b="0" kern="1200" smtClean="0">
                <a:solidFill>
                  <a:schemeClr val="tx1"/>
                </a:solidFill>
                <a:latin typeface="Tahoma" pitchFamily="34" charset="0"/>
                <a:ea typeface="+mn-ea"/>
                <a:cs typeface="+mn-cs"/>
              </a:defRPr>
            </a:lvl4pPr>
            <a:lvl5pPr algn="r" defTabSz="914400" rtl="1" eaLnBrk="1" fontAlgn="base" latinLnBrk="0" hangingPunct="1">
              <a:spcBef>
                <a:spcPct val="20000"/>
              </a:spcBef>
              <a:spcAft>
                <a:spcPct val="0"/>
              </a:spcAft>
              <a:buClr>
                <a:schemeClr val="bg1">
                  <a:lumMod val="75000"/>
                </a:schemeClr>
              </a:buClr>
              <a:buSzPct val="70000"/>
              <a:defRPr lang="en-US" sz="1400" b="0" kern="1200">
                <a:solidFill>
                  <a:schemeClr val="tx1"/>
                </a:solidFill>
                <a:latin typeface="Tahoma"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6"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7" name="Rectangle 6"/>
          <p:cNvSpPr>
            <a:spLocks noGrp="1" noChangeArrowheads="1"/>
          </p:cNvSpPr>
          <p:nvPr>
            <p:ph type="sldNum" sz="quarter" idx="12"/>
          </p:nvPr>
        </p:nvSpPr>
        <p:spPr>
          <a:noFill/>
          <a:ln/>
        </p:spPr>
        <p:txBody>
          <a:bodyPr/>
          <a:lstStyle>
            <a:lvl1pPr>
              <a:defRPr>
                <a:solidFill>
                  <a:schemeClr val="bg1"/>
                </a:solidFill>
              </a:defRPr>
            </a:lvl1pPr>
          </a:lstStyle>
          <a:p>
            <a:pPr>
              <a:defRPr/>
            </a:pPr>
            <a:fld id="{F70A7B0D-EE49-41F1-9528-032DB08A9BF4}" type="slidenum">
              <a:rPr smtClean="0">
                <a:solidFill>
                  <a:prstClr val="white"/>
                </a:solidFill>
              </a:rPr>
              <a:pPr>
                <a:defRPr/>
              </a:pPr>
              <a:t>‹#›</a:t>
            </a:fld>
            <a:endParaRPr dirty="0">
              <a:solidFill>
                <a:prstClr val="white"/>
              </a:solidFill>
            </a:endParaRPr>
          </a:p>
        </p:txBody>
      </p:sp>
      <p:sp>
        <p:nvSpPr>
          <p:cNvPr id="13" name="Line 12"/>
          <p:cNvSpPr>
            <a:spLocks noChangeShapeType="1"/>
          </p:cNvSpPr>
          <p:nvPr userDrawn="1"/>
        </p:nvSpPr>
        <p:spPr bwMode="auto">
          <a:xfrm>
            <a:off x="930250" y="805231"/>
            <a:ext cx="8061350" cy="1219"/>
          </a:xfrm>
          <a:prstGeom prst="line">
            <a:avLst/>
          </a:prstGeom>
          <a:noFill/>
          <a:ln w="3175">
            <a:solidFill>
              <a:schemeClr val="bg1">
                <a:lumMod val="85000"/>
              </a:schemeClr>
            </a:solidFill>
            <a:round/>
            <a:headEnd/>
            <a:tailEnd/>
          </a:ln>
        </p:spPr>
        <p:txBody>
          <a:bodyPr wrap="none" anchor="ctr"/>
          <a:lstStyle/>
          <a:p>
            <a:pPr eaLnBrk="0" hangingPunct="0">
              <a:defRPr/>
            </a:pPr>
            <a:endParaRPr lang="en-US" dirty="0">
              <a:solidFill>
                <a:prstClr val="black"/>
              </a:solidFill>
            </a:endParaRPr>
          </a:p>
        </p:txBody>
      </p:sp>
      <p:grpSp>
        <p:nvGrpSpPr>
          <p:cNvPr id="11" name="Group 10"/>
          <p:cNvGrpSpPr/>
          <p:nvPr userDrawn="1"/>
        </p:nvGrpSpPr>
        <p:grpSpPr>
          <a:xfrm>
            <a:off x="7004" y="6295696"/>
            <a:ext cx="9136996" cy="554179"/>
            <a:chOff x="7004" y="6295696"/>
            <a:chExt cx="9136996" cy="554179"/>
          </a:xfrm>
        </p:grpSpPr>
        <p:sp>
          <p:nvSpPr>
            <p:cNvPr id="12" name="Rectangle 11"/>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4" name="Straight Connector 13"/>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31071592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8001000" cy="6858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216145" y="1535113"/>
            <a:ext cx="3583048" cy="639762"/>
          </a:xfr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r" defTabSz="914400" rtl="1" eaLnBrk="1" fontAlgn="base" latinLnBrk="0" hangingPunct="1">
              <a:spcBef>
                <a:spcPct val="0"/>
              </a:spcBef>
              <a:spcAft>
                <a:spcPct val="0"/>
              </a:spcAft>
              <a:buNone/>
              <a:defRPr lang="en-US" sz="2000" b="1" kern="120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6145" y="2174875"/>
            <a:ext cx="3583048" cy="3951288"/>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algn="r" defTabSz="914400" rtl="1" eaLnBrk="1" fontAlgn="base" latinLnBrk="0" hangingPunct="1">
              <a:spcBef>
                <a:spcPct val="20000"/>
              </a:spcBef>
              <a:spcAft>
                <a:spcPct val="0"/>
              </a:spcAft>
              <a:buSzPct val="80000"/>
              <a:defRPr lang="en-US" sz="1400" b="0" kern="1200" dirty="0" smtClean="0">
                <a:solidFill>
                  <a:schemeClr val="tx1"/>
                </a:solidFill>
                <a:latin typeface="+mn-lt"/>
                <a:ea typeface="+mn-ea"/>
                <a:cs typeface="+mn-cs"/>
              </a:defRPr>
            </a:lvl3pPr>
            <a:lvl4pPr algn="r" defTabSz="914400" rtl="1" eaLnBrk="1" fontAlgn="base" latinLnBrk="0" hangingPunct="1">
              <a:spcBef>
                <a:spcPct val="20000"/>
              </a:spcBef>
              <a:spcAft>
                <a:spcPct val="0"/>
              </a:spcAft>
              <a:buSzPct val="70000"/>
              <a:defRPr lang="en-US" sz="1400" b="0" kern="1200" dirty="0" smtClean="0">
                <a:solidFill>
                  <a:schemeClr val="tx1"/>
                </a:solidFill>
                <a:latin typeface="+mn-lt"/>
                <a:ea typeface="+mn-ea"/>
                <a:cs typeface="+mn-cs"/>
              </a:defRPr>
            </a:lvl4pPr>
            <a:lvl5pPr algn="r" defTabSz="914400" rtl="1" eaLnBrk="1" fontAlgn="base" latinLnBrk="0" hangingPunct="1">
              <a:spcBef>
                <a:spcPct val="20000"/>
              </a:spcBef>
              <a:spcAft>
                <a:spcPct val="0"/>
              </a:spcAft>
              <a:buSzPct val="70000"/>
              <a:defRPr lang="en-US" sz="1400" b="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254745" y="1535113"/>
            <a:ext cx="3584455" cy="639762"/>
          </a:xfr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buNone/>
              <a:defRPr lang="en-US" sz="2000" b="1" kern="120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defTabSz="914400" rtl="1" eaLnBrk="1" fontAlgn="base" latinLnBrk="0" hangingPunct="1">
              <a:spcBef>
                <a:spcPct val="0"/>
              </a:spcBef>
              <a:spcAft>
                <a:spcPct val="0"/>
              </a:spcAft>
              <a:buClr>
                <a:schemeClr val="tx2"/>
              </a:buClr>
              <a:buSzPct val="70000"/>
              <a:buFont typeface="Arial" pitchFamily="34" charset="0"/>
              <a:buNone/>
            </a:pPr>
            <a:r>
              <a:rPr lang="en-US" dirty="0" smtClean="0"/>
              <a:t>Click to edit Master text styles</a:t>
            </a:r>
          </a:p>
        </p:txBody>
      </p:sp>
      <p:sp>
        <p:nvSpPr>
          <p:cNvPr id="6" name="Content Placeholder 5"/>
          <p:cNvSpPr>
            <a:spLocks noGrp="1"/>
          </p:cNvSpPr>
          <p:nvPr>
            <p:ph sz="quarter" idx="4"/>
          </p:nvPr>
        </p:nvSpPr>
        <p:spPr>
          <a:xfrm>
            <a:off x="5254745" y="2174875"/>
            <a:ext cx="3584455" cy="3951288"/>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smtClean="0">
                <a:solidFill>
                  <a:schemeClr val="tx1"/>
                </a:solidFill>
                <a:latin typeface="+mn-lt"/>
                <a:ea typeface="+mn-ea"/>
                <a:cs typeface="+mn-cs"/>
              </a:defRPr>
            </a:lvl2pPr>
            <a:lvl3pPr algn="r" defTabSz="914400" rtl="1" eaLnBrk="1" fontAlgn="base" latinLnBrk="0" hangingPunct="1">
              <a:spcBef>
                <a:spcPct val="20000"/>
              </a:spcBef>
              <a:spcAft>
                <a:spcPct val="0"/>
              </a:spcAft>
              <a:buSzPct val="80000"/>
              <a:defRPr lang="en-US" sz="1400" b="0" kern="1200" smtClean="0">
                <a:solidFill>
                  <a:schemeClr val="tx1"/>
                </a:solidFill>
                <a:latin typeface="+mn-lt"/>
                <a:ea typeface="+mn-ea"/>
                <a:cs typeface="+mn-cs"/>
              </a:defRPr>
            </a:lvl3pPr>
            <a:lvl4pPr algn="r" defTabSz="914400" rtl="1" eaLnBrk="1" fontAlgn="base" latinLnBrk="0" hangingPunct="1">
              <a:spcBef>
                <a:spcPct val="20000"/>
              </a:spcBef>
              <a:spcAft>
                <a:spcPct val="0"/>
              </a:spcAft>
              <a:buSzPct val="70000"/>
              <a:defRPr lang="en-US" sz="1400" b="0" kern="1200" smtClean="0">
                <a:solidFill>
                  <a:schemeClr val="tx1"/>
                </a:solidFill>
                <a:latin typeface="+mn-lt"/>
                <a:ea typeface="+mn-ea"/>
                <a:cs typeface="+mn-cs"/>
              </a:defRPr>
            </a:lvl4pPr>
            <a:lvl5pPr algn="r" defTabSz="914400" rtl="1" eaLnBrk="1" fontAlgn="base" latinLnBrk="0" hangingPunct="1">
              <a:spcBef>
                <a:spcPct val="20000"/>
              </a:spcBef>
              <a:spcAft>
                <a:spcPct val="0"/>
              </a:spcAft>
              <a:buSzPct val="70000"/>
              <a:defRPr lang="en-US" sz="1400" b="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xfrm>
            <a:off x="6397745" y="6477000"/>
            <a:ext cx="2438400" cy="228600"/>
          </a:xfrm>
          <a:ln/>
        </p:spPr>
        <p:txBody>
          <a:bodyPr/>
          <a:lstStyle>
            <a:lvl1pPr>
              <a:defRPr/>
            </a:lvl1pPr>
          </a:lstStyle>
          <a:p>
            <a:pPr>
              <a:defRPr/>
            </a:pPr>
            <a:endParaRPr lang="en-US" dirty="0">
              <a:solidFill>
                <a:prstClr val="black"/>
              </a:solidFill>
            </a:endParaRPr>
          </a:p>
        </p:txBody>
      </p:sp>
      <p:sp>
        <p:nvSpPr>
          <p:cNvPr id="8" name="Rectangle 5"/>
          <p:cNvSpPr>
            <a:spLocks noGrp="1" noChangeArrowheads="1"/>
          </p:cNvSpPr>
          <p:nvPr>
            <p:ph type="ftr" sz="quarter" idx="11"/>
          </p:nvPr>
        </p:nvSpPr>
        <p:spPr>
          <a:xfrm>
            <a:off x="3044945" y="6477000"/>
            <a:ext cx="2895600" cy="228600"/>
          </a:xfrm>
          <a:ln/>
        </p:spPr>
        <p:txBody>
          <a:bodyPr/>
          <a:lstStyle>
            <a:lvl1pPr>
              <a:defRPr/>
            </a:lvl1pPr>
          </a:lstStyle>
          <a:p>
            <a:pPr>
              <a:defRPr/>
            </a:pPr>
            <a:endParaRPr lang="en-US" dirty="0">
              <a:solidFill>
                <a:prstClr val="black"/>
              </a:solidFill>
            </a:endParaRPr>
          </a:p>
        </p:txBody>
      </p:sp>
      <p:sp>
        <p:nvSpPr>
          <p:cNvPr id="9" name="Rectangle 6"/>
          <p:cNvSpPr>
            <a:spLocks noGrp="1" noChangeArrowheads="1"/>
          </p:cNvSpPr>
          <p:nvPr>
            <p:ph type="sldNum" sz="quarter" idx="12"/>
          </p:nvPr>
        </p:nvSpPr>
        <p:spPr>
          <a:noFill/>
          <a:ln/>
        </p:spPr>
        <p:txBody>
          <a:bodyPr/>
          <a:lstStyle>
            <a:lvl1pPr>
              <a:defRPr>
                <a:solidFill>
                  <a:schemeClr val="bg1"/>
                </a:solidFill>
              </a:defRPr>
            </a:lvl1pPr>
          </a:lstStyle>
          <a:p>
            <a:pPr>
              <a:defRPr/>
            </a:pPr>
            <a:fld id="{801CBB37-C6DB-40F7-9A2E-C4F71205E085}" type="slidenum">
              <a:rPr smtClean="0">
                <a:solidFill>
                  <a:prstClr val="white"/>
                </a:solidFill>
              </a:rPr>
              <a:pPr>
                <a:defRPr/>
              </a:pPr>
              <a:t>‹#›</a:t>
            </a:fld>
            <a:endParaRPr dirty="0">
              <a:solidFill>
                <a:prstClr val="white"/>
              </a:solidFill>
            </a:endParaRPr>
          </a:p>
        </p:txBody>
      </p:sp>
      <p:sp>
        <p:nvSpPr>
          <p:cNvPr id="19" name="Line 12"/>
          <p:cNvSpPr>
            <a:spLocks noChangeShapeType="1"/>
          </p:cNvSpPr>
          <p:nvPr userDrawn="1"/>
        </p:nvSpPr>
        <p:spPr bwMode="auto">
          <a:xfrm>
            <a:off x="854050" y="805231"/>
            <a:ext cx="8061350" cy="1219"/>
          </a:xfrm>
          <a:prstGeom prst="line">
            <a:avLst/>
          </a:prstGeom>
          <a:noFill/>
          <a:ln w="3175">
            <a:solidFill>
              <a:schemeClr val="bg1">
                <a:lumMod val="85000"/>
              </a:schemeClr>
            </a:solidFill>
            <a:round/>
            <a:headEnd/>
            <a:tailEnd/>
          </a:ln>
        </p:spPr>
        <p:txBody>
          <a:bodyPr wrap="none" anchor="ctr"/>
          <a:lstStyle/>
          <a:p>
            <a:pPr eaLnBrk="0" hangingPunct="0">
              <a:defRPr/>
            </a:pPr>
            <a:endParaRPr lang="en-US" dirty="0">
              <a:solidFill>
                <a:prstClr val="black"/>
              </a:solidFill>
            </a:endParaRPr>
          </a:p>
        </p:txBody>
      </p:sp>
      <p:grpSp>
        <p:nvGrpSpPr>
          <p:cNvPr id="11" name="Group 10"/>
          <p:cNvGrpSpPr/>
          <p:nvPr userDrawn="1"/>
        </p:nvGrpSpPr>
        <p:grpSpPr>
          <a:xfrm>
            <a:off x="7004" y="6295696"/>
            <a:ext cx="9136996" cy="554179"/>
            <a:chOff x="7004" y="6295696"/>
            <a:chExt cx="9136996" cy="554179"/>
          </a:xfrm>
        </p:grpSpPr>
        <p:sp>
          <p:nvSpPr>
            <p:cNvPr id="12" name="Rectangle 11"/>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3" name="Straight Connector 12"/>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23720529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930250" y="76200"/>
            <a:ext cx="8061350" cy="685800"/>
          </a:xfrm>
        </p:spPr>
        <p:txBody>
          <a:bodyPr/>
          <a:lstStyle>
            <a:lvl1pPr marL="0" algn="r" defTabSz="914400" rtl="1" eaLnBrk="1" latinLnBrk="0" hangingPunct="1">
              <a:defRPr lang="en-US" sz="2000" b="1" kern="1200" dirty="0">
                <a:solidFill>
                  <a:schemeClr val="tx1"/>
                </a:solidFill>
                <a:latin typeface="+mj-lt"/>
                <a:ea typeface="+mn-ea"/>
                <a:cs typeface="+mn-cs"/>
              </a:defRPr>
            </a:lvl1pPr>
          </a:lstStyle>
          <a:p>
            <a:r>
              <a:rPr lang="en-US" smtClean="0"/>
              <a:t>Click to edit Master title style</a:t>
            </a:r>
            <a:endParaRPr lang="en-US" dirty="0"/>
          </a:p>
        </p:txBody>
      </p:sp>
      <p:sp>
        <p:nvSpPr>
          <p:cNvPr id="13"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14"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15" name="Rectangle 6"/>
          <p:cNvSpPr>
            <a:spLocks noGrp="1" noChangeArrowheads="1"/>
          </p:cNvSpPr>
          <p:nvPr>
            <p:ph type="sldNum" sz="quarter" idx="12"/>
          </p:nvPr>
        </p:nvSpPr>
        <p:spPr>
          <a:xfrm>
            <a:off x="0" y="6477000"/>
            <a:ext cx="382588" cy="304800"/>
          </a:xfrm>
          <a:ln/>
        </p:spPr>
        <p:txBody>
          <a:bodyPr/>
          <a:lstStyle>
            <a:lvl1pPr>
              <a:defRPr>
                <a:solidFill>
                  <a:schemeClr val="bg1"/>
                </a:solidFill>
              </a:defRPr>
            </a:lvl1pPr>
          </a:lstStyle>
          <a:p>
            <a:pPr>
              <a:defRPr/>
            </a:pPr>
            <a:fld id="{F70A7B0D-EE49-41F1-9528-032DB08A9BF4}" type="slidenum">
              <a:rPr smtClean="0">
                <a:solidFill>
                  <a:prstClr val="white"/>
                </a:solidFill>
              </a:rPr>
              <a:pPr>
                <a:defRPr/>
              </a:pPr>
              <a:t>‹#›</a:t>
            </a:fld>
            <a:endParaRPr dirty="0">
              <a:solidFill>
                <a:prstClr val="white"/>
              </a:solidFill>
            </a:endParaRPr>
          </a:p>
        </p:txBody>
      </p:sp>
      <p:sp>
        <p:nvSpPr>
          <p:cNvPr id="16" name="Line 12"/>
          <p:cNvSpPr>
            <a:spLocks noChangeShapeType="1"/>
          </p:cNvSpPr>
          <p:nvPr userDrawn="1"/>
        </p:nvSpPr>
        <p:spPr bwMode="auto">
          <a:xfrm>
            <a:off x="930250" y="805231"/>
            <a:ext cx="8061350" cy="1219"/>
          </a:xfrm>
          <a:prstGeom prst="line">
            <a:avLst/>
          </a:prstGeom>
          <a:noFill/>
          <a:ln w="3175">
            <a:solidFill>
              <a:schemeClr val="bg1">
                <a:lumMod val="85000"/>
              </a:schemeClr>
            </a:solidFill>
            <a:round/>
            <a:headEnd/>
            <a:tailEnd/>
          </a:ln>
        </p:spPr>
        <p:txBody>
          <a:bodyPr wrap="none" anchor="ctr"/>
          <a:lstStyle/>
          <a:p>
            <a:pPr eaLnBrk="0" hangingPunct="0">
              <a:defRPr/>
            </a:pPr>
            <a:endParaRPr lang="en-US" dirty="0">
              <a:solidFill>
                <a:prstClr val="black"/>
              </a:solidFill>
            </a:endParaRPr>
          </a:p>
        </p:txBody>
      </p:sp>
      <p:sp>
        <p:nvSpPr>
          <p:cNvPr id="8" name="Rectangle 6"/>
          <p:cNvSpPr txBox="1">
            <a:spLocks noChangeArrowheads="1"/>
          </p:cNvSpPr>
          <p:nvPr userDrawn="1"/>
        </p:nvSpPr>
        <p:spPr bwMode="auto">
          <a:xfrm>
            <a:off x="-76200" y="4191000"/>
            <a:ext cx="382588"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ctr" defTabSz="914400" rtl="0" eaLnBrk="0" latinLnBrk="0" hangingPunct="0">
              <a:defRPr lang="en-US"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01CBB37-C6DB-40F7-9A2E-C4F71205E085}" type="slidenum">
              <a:rPr smtClean="0">
                <a:solidFill>
                  <a:prstClr val="white"/>
                </a:solidFill>
              </a:rPr>
              <a:pPr>
                <a:defRPr/>
              </a:pPr>
              <a:t>‹#›</a:t>
            </a:fld>
            <a:endParaRPr dirty="0">
              <a:solidFill>
                <a:prstClr val="white"/>
              </a:solidFill>
            </a:endParaRPr>
          </a:p>
        </p:txBody>
      </p:sp>
      <p:grpSp>
        <p:nvGrpSpPr>
          <p:cNvPr id="9" name="Group 8"/>
          <p:cNvGrpSpPr/>
          <p:nvPr userDrawn="1"/>
        </p:nvGrpSpPr>
        <p:grpSpPr>
          <a:xfrm>
            <a:off x="7004" y="6295696"/>
            <a:ext cx="9136996" cy="554179"/>
            <a:chOff x="7004" y="6295696"/>
            <a:chExt cx="9136996" cy="554179"/>
          </a:xfrm>
        </p:grpSpPr>
        <p:sp>
          <p:nvSpPr>
            <p:cNvPr id="10" name="Rectangle 9"/>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11" name="Straight Connector 10"/>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27818837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5410200" y="6477000"/>
            <a:ext cx="2438400" cy="228600"/>
          </a:xfrm>
          <a:ln/>
        </p:spPr>
        <p:txBody>
          <a:bodyPr/>
          <a:lstStyle>
            <a:lvl1pPr>
              <a:defRPr/>
            </a:lvl1pPr>
          </a:lstStyle>
          <a:p>
            <a:pPr>
              <a:defRPr/>
            </a:pPr>
            <a:endParaRPr lang="en-US" dirty="0">
              <a:solidFill>
                <a:prstClr val="black"/>
              </a:solidFill>
            </a:endParaRPr>
          </a:p>
        </p:txBody>
      </p:sp>
      <p:sp>
        <p:nvSpPr>
          <p:cNvPr id="3" name="Rectangle 5"/>
          <p:cNvSpPr>
            <a:spLocks noGrp="1" noChangeArrowheads="1"/>
          </p:cNvSpPr>
          <p:nvPr>
            <p:ph type="ftr" sz="quarter" idx="11"/>
          </p:nvPr>
        </p:nvSpPr>
        <p:spPr>
          <a:xfrm>
            <a:off x="2057400" y="6477000"/>
            <a:ext cx="2895600" cy="228600"/>
          </a:xfrm>
          <a:ln/>
        </p:spPr>
        <p:txBody>
          <a:bodyPr/>
          <a:lstStyle>
            <a:lvl1pPr>
              <a:defRPr/>
            </a:lvl1pPr>
          </a:lstStyle>
          <a:p>
            <a:pPr>
              <a:defRPr/>
            </a:pPr>
            <a:endParaRPr lang="en-US" dirty="0">
              <a:solidFill>
                <a:prstClr val="black"/>
              </a:solidFill>
            </a:endParaRPr>
          </a:p>
        </p:txBody>
      </p:sp>
      <p:sp>
        <p:nvSpPr>
          <p:cNvPr id="4" name="Rectangle 6"/>
          <p:cNvSpPr>
            <a:spLocks noGrp="1" noChangeArrowheads="1"/>
          </p:cNvSpPr>
          <p:nvPr>
            <p:ph type="sldNum" sz="quarter" idx="12"/>
          </p:nvPr>
        </p:nvSpPr>
        <p:spPr>
          <a:ln/>
        </p:spPr>
        <p:txBody>
          <a:bodyPr/>
          <a:lstStyle>
            <a:lvl1pPr>
              <a:defRPr>
                <a:solidFill>
                  <a:schemeClr val="bg1"/>
                </a:solidFill>
              </a:defRPr>
            </a:lvl1pPr>
          </a:lstStyle>
          <a:p>
            <a:pPr>
              <a:defRPr/>
            </a:pPr>
            <a:fld id="{FB24D442-FCA6-41A5-BCF9-2AA020A5B85E}" type="slidenum">
              <a:rPr smtClean="0">
                <a:solidFill>
                  <a:prstClr val="white"/>
                </a:solidFill>
              </a:rPr>
              <a:pPr>
                <a:defRPr/>
              </a:pPr>
              <a:t>‹#›</a:t>
            </a:fld>
            <a:endParaRPr dirty="0">
              <a:solidFill>
                <a:prstClr val="white"/>
              </a:solidFill>
            </a:endParaRPr>
          </a:p>
        </p:txBody>
      </p:sp>
      <p:grpSp>
        <p:nvGrpSpPr>
          <p:cNvPr id="5" name="Group 4"/>
          <p:cNvGrpSpPr/>
          <p:nvPr userDrawn="1"/>
        </p:nvGrpSpPr>
        <p:grpSpPr>
          <a:xfrm>
            <a:off x="7004" y="6295696"/>
            <a:ext cx="9136996" cy="554179"/>
            <a:chOff x="7004" y="6295696"/>
            <a:chExt cx="9136996" cy="554179"/>
          </a:xfrm>
        </p:grpSpPr>
        <p:sp>
          <p:nvSpPr>
            <p:cNvPr id="6" name="Rectangle 5"/>
            <p:cNvSpPr/>
            <p:nvPr userDrawn="1"/>
          </p:nvSpPr>
          <p:spPr bwMode="auto">
            <a:xfrm>
              <a:off x="7004" y="6307571"/>
              <a:ext cx="9136996" cy="542304"/>
            </a:xfrm>
            <a:prstGeom prst="rect">
              <a:avLst/>
            </a:prstGeom>
            <a:solidFill>
              <a:srgbClr val="E4DEDB"/>
            </a:solidFill>
            <a:ln w="9525" cap="flat" cmpd="sng" algn="ctr">
              <a:noFill/>
              <a:prstDash val="solid"/>
              <a:round/>
              <a:headEnd type="none" w="med" len="med"/>
              <a:tailEnd type="none" w="med" len="med"/>
            </a:ln>
            <a:effectLst/>
          </p:spPr>
          <p:txBody>
            <a:bodyPr vert="horz" wrap="square" lIns="91434" tIns="45717" rIns="91434" bIns="45717"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cxnSp>
          <p:nvCxnSpPr>
            <p:cNvPr id="7" name="Straight Connector 6"/>
            <p:cNvCxnSpPr/>
            <p:nvPr userDrawn="1"/>
          </p:nvCxnSpPr>
          <p:spPr bwMode="auto">
            <a:xfrm>
              <a:off x="7004" y="6295696"/>
              <a:ext cx="9136996" cy="1641"/>
            </a:xfrm>
            <a:prstGeom prst="line">
              <a:avLst/>
            </a:prstGeom>
            <a:solidFill>
              <a:schemeClr val="accent1"/>
            </a:solidFill>
            <a:ln w="3175" cap="flat" cmpd="sng" algn="ctr">
              <a:solidFill>
                <a:srgbClr val="D6DBE1"/>
              </a:solidFill>
              <a:prstDash val="solid"/>
              <a:round/>
              <a:headEnd type="none" w="med" len="med"/>
              <a:tailEnd type="none" w="med" len="med"/>
            </a:ln>
            <a:effectLst/>
          </p:spPr>
        </p:cxnSp>
      </p:grpSp>
    </p:spTree>
    <p:extLst>
      <p:ext uri="{BB962C8B-B14F-4D97-AF65-F5344CB8AC3E}">
        <p14:creationId xmlns:p14="http://schemas.microsoft.com/office/powerpoint/2010/main" val="28070370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762000" y="76200"/>
            <a:ext cx="8077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990600" y="1295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Rectangle 4"/>
          <p:cNvSpPr>
            <a:spLocks noGrp="1" noChangeArrowheads="1"/>
          </p:cNvSpPr>
          <p:nvPr>
            <p:ph type="dt" sz="half" idx="2"/>
          </p:nvPr>
        </p:nvSpPr>
        <p:spPr bwMode="auto">
          <a:xfrm>
            <a:off x="5867400" y="6477000"/>
            <a:ext cx="2438400"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050" dirty="0">
                <a:latin typeface="+mj-lt"/>
                <a:cs typeface="+mn-cs"/>
              </a:defRPr>
            </a:lvl1pPr>
          </a:lstStyle>
          <a:p>
            <a:pPr>
              <a:defRPr/>
            </a:pPr>
            <a:endParaRPr lang="en-US" dirty="0">
              <a:solidFill>
                <a:prstClr val="black"/>
              </a:solidFill>
            </a:endParaRPr>
          </a:p>
        </p:txBody>
      </p:sp>
      <p:sp>
        <p:nvSpPr>
          <p:cNvPr id="1029" name="Rectangle 5"/>
          <p:cNvSpPr>
            <a:spLocks noGrp="1" noChangeArrowheads="1"/>
          </p:cNvSpPr>
          <p:nvPr>
            <p:ph type="ftr" sz="quarter" idx="3"/>
          </p:nvPr>
        </p:nvSpPr>
        <p:spPr bwMode="auto">
          <a:xfrm>
            <a:off x="2514600" y="6477000"/>
            <a:ext cx="2895600"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050">
                <a:latin typeface="+mj-lt"/>
                <a:cs typeface="+mn-cs"/>
              </a:defRPr>
            </a:lvl1pPr>
          </a:lstStyle>
          <a:p>
            <a:pPr>
              <a:defRPr/>
            </a:pPr>
            <a:endParaRPr lang="en-US" dirty="0">
              <a:solidFill>
                <a:prstClr val="black"/>
              </a:solidFill>
            </a:endParaRPr>
          </a:p>
        </p:txBody>
      </p:sp>
      <p:sp>
        <p:nvSpPr>
          <p:cNvPr id="8" name="Rectangle 7"/>
          <p:cNvSpPr/>
          <p:nvPr/>
        </p:nvSpPr>
        <p:spPr bwMode="auto">
          <a:xfrm>
            <a:off x="-7393" y="3201109"/>
            <a:ext cx="300318" cy="2305348"/>
          </a:xfrm>
          <a:prstGeom prst="rect">
            <a:avLst/>
          </a:prstGeom>
          <a:solidFill>
            <a:srgbClr val="00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endParaRPr>
          </a:p>
        </p:txBody>
      </p:sp>
      <p:sp>
        <p:nvSpPr>
          <p:cNvPr id="1030" name="Rectangle 6"/>
          <p:cNvSpPr>
            <a:spLocks noGrp="1" noChangeArrowheads="1"/>
          </p:cNvSpPr>
          <p:nvPr>
            <p:ph type="sldNum" sz="quarter" idx="4"/>
          </p:nvPr>
        </p:nvSpPr>
        <p:spPr bwMode="auto">
          <a:xfrm>
            <a:off x="-76200" y="4191000"/>
            <a:ext cx="382588"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0" hangingPunct="0">
              <a:defRPr lang="en-US" sz="1000" smtClean="0">
                <a:solidFill>
                  <a:schemeClr val="bg1"/>
                </a:solidFill>
                <a:cs typeface="+mn-cs"/>
              </a:defRPr>
            </a:lvl1pPr>
          </a:lstStyle>
          <a:p>
            <a:pPr>
              <a:defRPr/>
            </a:pPr>
            <a:fld id="{B59ED4C0-D57B-410E-9597-31609B6DAD61}"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543119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ftr="0" dt="0"/>
  <p:txStyles>
    <p:titleStyle>
      <a:lvl1pPr marL="0" algn="r" defTabSz="914400" rtl="1" eaLnBrk="1" fontAlgn="base" latinLnBrk="0" hangingPunct="1">
        <a:spcBef>
          <a:spcPct val="0"/>
        </a:spcBef>
        <a:spcAft>
          <a:spcPct val="0"/>
        </a:spcAft>
        <a:defRPr lang="en-US" sz="2000" b="1" kern="1200" dirty="0" smtClean="0">
          <a:solidFill>
            <a:schemeClr val="tx1"/>
          </a:solidFill>
          <a:latin typeface="+mj-lt"/>
          <a:ea typeface="+mn-ea"/>
          <a:cs typeface="+mn-cs"/>
        </a:defRPr>
      </a:lvl1pPr>
      <a:lvl2pPr algn="l" rtl="0" eaLnBrk="1" fontAlgn="base" hangingPunct="1">
        <a:spcBef>
          <a:spcPct val="0"/>
        </a:spcBef>
        <a:spcAft>
          <a:spcPct val="0"/>
        </a:spcAft>
        <a:defRPr sz="2000">
          <a:solidFill>
            <a:schemeClr val="tx2"/>
          </a:solidFill>
          <a:latin typeface="Gill Sans" pitchFamily="112" charset="0"/>
          <a:ea typeface="ＭＳ Ｐゴシック" pitchFamily="112" charset="-128"/>
        </a:defRPr>
      </a:lvl2pPr>
      <a:lvl3pPr algn="l" rtl="0" eaLnBrk="1" fontAlgn="base" hangingPunct="1">
        <a:spcBef>
          <a:spcPct val="0"/>
        </a:spcBef>
        <a:spcAft>
          <a:spcPct val="0"/>
        </a:spcAft>
        <a:defRPr sz="2000">
          <a:solidFill>
            <a:schemeClr val="tx2"/>
          </a:solidFill>
          <a:latin typeface="Gill Sans" pitchFamily="112" charset="0"/>
          <a:ea typeface="ＭＳ Ｐゴシック" pitchFamily="112" charset="-128"/>
        </a:defRPr>
      </a:lvl3pPr>
      <a:lvl4pPr algn="l" rtl="0" eaLnBrk="1" fontAlgn="base" hangingPunct="1">
        <a:spcBef>
          <a:spcPct val="0"/>
        </a:spcBef>
        <a:spcAft>
          <a:spcPct val="0"/>
        </a:spcAft>
        <a:defRPr sz="2000">
          <a:solidFill>
            <a:schemeClr val="tx2"/>
          </a:solidFill>
          <a:latin typeface="Gill Sans" pitchFamily="112" charset="0"/>
          <a:ea typeface="ＭＳ Ｐゴシック" pitchFamily="112" charset="-128"/>
        </a:defRPr>
      </a:lvl4pPr>
      <a:lvl5pPr algn="l" rtl="0" eaLnBrk="1" fontAlgn="base" hangingPunct="1">
        <a:spcBef>
          <a:spcPct val="0"/>
        </a:spcBef>
        <a:spcAft>
          <a:spcPct val="0"/>
        </a:spcAft>
        <a:defRPr sz="2000">
          <a:solidFill>
            <a:schemeClr val="tx2"/>
          </a:solidFill>
          <a:latin typeface="Gill Sans" pitchFamily="112" charset="0"/>
          <a:ea typeface="ＭＳ Ｐゴシック" pitchFamily="112"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12"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12"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12"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12" charset="-128"/>
        </a:defRPr>
      </a:lvl9pPr>
    </p:titleStyle>
    <p:body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j-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j-lt"/>
          <a:ea typeface="+mn-ea"/>
          <a:cs typeface="+mn-cs"/>
        </a:defRPr>
      </a:lvl2pPr>
      <a:lvl3pPr marL="631825" indent="-169863" algn="r" defTabSz="914400" rtl="1" eaLnBrk="1" fontAlgn="base" latinLnBrk="0" hangingPunct="1">
        <a:spcBef>
          <a:spcPct val="20000"/>
        </a:spcBef>
        <a:spcAft>
          <a:spcPct val="0"/>
        </a:spcAft>
        <a:buClr>
          <a:schemeClr val="bg1">
            <a:lumMod val="85000"/>
          </a:schemeClr>
        </a:buClr>
        <a:buSzPct val="80000"/>
        <a:buFont typeface="Wingdings 3" pitchFamily="18" charset="2"/>
        <a:buChar char="í"/>
        <a:tabLst>
          <a:tab pos="628650" algn="l"/>
        </a:tabLst>
        <a:defRPr lang="en-US" sz="1400" b="0" kern="1200" dirty="0" smtClean="0">
          <a:solidFill>
            <a:schemeClr val="tx1"/>
          </a:solidFill>
          <a:latin typeface="+mj-lt"/>
          <a:ea typeface="+mn-ea"/>
          <a:cs typeface="+mn-cs"/>
        </a:defRPr>
      </a:lvl3pPr>
      <a:lvl4pPr marL="917575" indent="-169863" algn="r" defTabSz="914400" rtl="1" eaLnBrk="1" fontAlgn="base" latinLnBrk="0" hangingPunct="1">
        <a:spcBef>
          <a:spcPct val="20000"/>
        </a:spcBef>
        <a:spcAft>
          <a:spcPct val="0"/>
        </a:spcAft>
        <a:buClr>
          <a:schemeClr val="bg1">
            <a:lumMod val="85000"/>
          </a:schemeClr>
        </a:buClr>
        <a:buSzPct val="70000"/>
        <a:buFont typeface="Tahoma" pitchFamily="34" charset="0"/>
        <a:buChar char="−"/>
        <a:defRPr lang="en-US" sz="1400" b="0" kern="1200" dirty="0" smtClean="0">
          <a:solidFill>
            <a:schemeClr val="tx1"/>
          </a:solidFill>
          <a:latin typeface="+mj-lt"/>
          <a:ea typeface="+mn-ea"/>
          <a:cs typeface="+mn-cs"/>
        </a:defRPr>
      </a:lvl4pPr>
      <a:lvl5pPr marL="1203325" indent="-169863" algn="r" defTabSz="914400" rtl="1" eaLnBrk="1" fontAlgn="base" latinLnBrk="0" hangingPunct="1">
        <a:spcBef>
          <a:spcPct val="20000"/>
        </a:spcBef>
        <a:spcAft>
          <a:spcPct val="0"/>
        </a:spcAft>
        <a:buClr>
          <a:schemeClr val="bg1">
            <a:lumMod val="85000"/>
          </a:schemeClr>
        </a:buClr>
        <a:buSzPct val="70000"/>
        <a:buFont typeface="Tahoma" pitchFamily="34" charset="0"/>
        <a:buChar char="−"/>
        <a:defRPr lang="en-US" sz="1400" b="0" kern="1200" dirty="0" smtClean="0">
          <a:solidFill>
            <a:schemeClr val="tx1"/>
          </a:solidFill>
          <a:latin typeface="+mj-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ar-SA" dirty="0" smtClean="0"/>
              <a:t>انجازات صاحب السمو الشيخ محمد بن راشد آل مكتوم </a:t>
            </a:r>
            <a:endParaRPr lang="en-US" dirty="0">
              <a:solidFill>
                <a:schemeClr val="tx1"/>
              </a:solidFill>
            </a:endParaRPr>
          </a:p>
        </p:txBody>
      </p:sp>
      <p:sp>
        <p:nvSpPr>
          <p:cNvPr id="10" name="Subtitle 9"/>
          <p:cNvSpPr>
            <a:spLocks noGrp="1"/>
          </p:cNvSpPr>
          <p:nvPr>
            <p:ph type="subTitle" idx="1"/>
          </p:nvPr>
        </p:nvSpPr>
        <p:spPr>
          <a:xfrm>
            <a:off x="1524000" y="4343400"/>
            <a:ext cx="5257800" cy="381000"/>
          </a:xfrm>
        </p:spPr>
        <p:txBody>
          <a:bodyPr/>
          <a:lstStyle/>
          <a:p>
            <a:r>
              <a:rPr lang="ar-SA" b="1" dirty="0" smtClean="0"/>
              <a:t>1970-2013</a:t>
            </a:r>
            <a:endParaRPr lang="en-US" b="1" dirty="0">
              <a:solidFill>
                <a:schemeClr val="tx1"/>
              </a:solidFill>
            </a:endParaRPr>
          </a:p>
        </p:txBody>
      </p:sp>
      <p:sp>
        <p:nvSpPr>
          <p:cNvPr id="8" name="Rectangle 4"/>
          <p:cNvSpPr txBox="1">
            <a:spLocks noChangeArrowheads="1"/>
          </p:cNvSpPr>
          <p:nvPr/>
        </p:nvSpPr>
        <p:spPr bwMode="auto">
          <a:xfrm>
            <a:off x="228600" y="6512443"/>
            <a:ext cx="1212112" cy="223284"/>
          </a:xfrm>
          <a:prstGeom prst="rect">
            <a:avLst/>
          </a:prstGeom>
          <a:noFill/>
          <a:ln w="9525">
            <a:noFill/>
            <a:prstDash val="sysDash"/>
            <a:miter lim="800000"/>
            <a:headEnd/>
            <a:tailEnd/>
          </a:ln>
        </p:spPr>
        <p:txBody>
          <a:bodyPr vert="horz" wrap="square" lIns="0" tIns="45720" rIns="0" bIns="45720" numCol="1" anchor="ctr" anchorCtr="0" compatLnSpc="1">
            <a:prstTxWarp prst="textNoShape">
              <a:avLst/>
            </a:prstTxWarp>
          </a:bodyPr>
          <a:lstStyle>
            <a:defPPr>
              <a:defRPr lang="en-US"/>
            </a:defPPr>
            <a:lvl1pPr marL="0" algn="ctr" defTabSz="914400" rtl="1" eaLnBrk="0" latinLnBrk="0" hangingPunct="0">
              <a:defRPr sz="1400" b="1" kern="1200" dirty="0">
                <a:solidFill>
                  <a:schemeClr val="bg1">
                    <a:lumMod val="50000"/>
                  </a:schemeClr>
                </a:solidFill>
                <a:latin typeface="+mj-lt"/>
                <a:ea typeface="+mn-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ar-AE" smtClean="0">
                <a:solidFill>
                  <a:prstClr val="white">
                    <a:lumMod val="50000"/>
                  </a:prstClr>
                </a:solidFill>
              </a:rPr>
              <a:t>تصنيـــف الوثيــقـــة</a:t>
            </a:r>
            <a:endParaRPr lang="en-US" dirty="0">
              <a:solidFill>
                <a:prstClr val="white">
                  <a:lumMod val="50000"/>
                </a:prstClr>
              </a:solidFill>
            </a:endParaRPr>
          </a:p>
        </p:txBody>
      </p:sp>
      <p:sp>
        <p:nvSpPr>
          <p:cNvPr id="11" name="Rectangle 4"/>
          <p:cNvSpPr txBox="1">
            <a:spLocks noChangeArrowheads="1"/>
          </p:cNvSpPr>
          <p:nvPr/>
        </p:nvSpPr>
        <p:spPr bwMode="auto">
          <a:xfrm>
            <a:off x="6553200" y="6512443"/>
            <a:ext cx="1593112" cy="223284"/>
          </a:xfrm>
          <a:prstGeom prst="rect">
            <a:avLst/>
          </a:prstGeom>
          <a:noFill/>
          <a:ln w="9525">
            <a:noFill/>
            <a:prstDash val="sysDash"/>
            <a:miter lim="800000"/>
            <a:headEnd/>
            <a:tailEnd/>
          </a:ln>
        </p:spPr>
        <p:txBody>
          <a:bodyPr vert="horz" wrap="square" lIns="0" tIns="45720" rIns="0" bIns="45720" numCol="1" anchor="ctr" anchorCtr="0" compatLnSpc="1">
            <a:prstTxWarp prst="textNoShape">
              <a:avLst/>
            </a:prstTxWarp>
          </a:bodyPr>
          <a:lstStyle>
            <a:defPPr>
              <a:defRPr lang="en-US"/>
            </a:defPPr>
            <a:lvl1pPr marL="0" algn="ctr" defTabSz="914400" rtl="1" eaLnBrk="0" latinLnBrk="0" hangingPunct="0">
              <a:defRPr sz="1400" b="1" kern="1200" dirty="0">
                <a:solidFill>
                  <a:schemeClr val="bg1">
                    <a:lumMod val="50000"/>
                  </a:schemeClr>
                </a:solidFill>
                <a:latin typeface="+mj-lt"/>
                <a:ea typeface="+mn-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ar-AE" dirty="0" smtClean="0">
                <a:solidFill>
                  <a:prstClr val="white">
                    <a:lumMod val="50000"/>
                  </a:prstClr>
                </a:solidFill>
              </a:rPr>
              <a:t>التاريخ</a:t>
            </a:r>
            <a:r>
              <a:rPr lang="ar-SA" dirty="0" smtClean="0">
                <a:solidFill>
                  <a:prstClr val="white">
                    <a:lumMod val="50000"/>
                  </a:prstClr>
                </a:solidFill>
              </a:rPr>
              <a:t> 29/1/2013</a:t>
            </a:r>
            <a:endParaRPr lang="en-US" dirty="0">
              <a:solidFill>
                <a:prstClr val="white">
                  <a:lumMod val="50000"/>
                </a:prstClr>
              </a:solidFill>
            </a:endParaRPr>
          </a:p>
        </p:txBody>
      </p:sp>
    </p:spTree>
    <p:extLst>
      <p:ext uri="{BB962C8B-B14F-4D97-AF65-F5344CB8AC3E}">
        <p14:creationId xmlns:p14="http://schemas.microsoft.com/office/powerpoint/2010/main" val="13666591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4يناير 1995صاحب السمو الشيخ محمد بن راشد وليا للعهد</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a:t>
            </a:fld>
            <a:endParaRPr lang="en-US" dirty="0">
              <a:solidFill>
                <a:prstClr val="white"/>
              </a:solidFill>
            </a:endParaRPr>
          </a:p>
        </p:txBody>
      </p:sp>
      <p:sp>
        <p:nvSpPr>
          <p:cNvPr id="8" name="Content Placeholder 2"/>
          <p:cNvSpPr>
            <a:spLocks noGrp="1"/>
          </p:cNvSpPr>
          <p:nvPr>
            <p:ph idx="1"/>
          </p:nvPr>
        </p:nvSpPr>
        <p:spPr>
          <a:xfrm>
            <a:off x="457200" y="838200"/>
            <a:ext cx="4800600" cy="4038600"/>
          </a:xfrm>
          <a:ln>
            <a:noFill/>
          </a:ln>
        </p:spPr>
        <p:txBody>
          <a:bodyPr/>
          <a:lstStyle/>
          <a:p>
            <a:pPr indent="0" algn="just">
              <a:lnSpc>
                <a:spcPct val="150000"/>
              </a:lnSpc>
              <a:buNone/>
            </a:pPr>
            <a:r>
              <a:rPr lang="ar-SA" dirty="0" smtClean="0"/>
              <a:t>أصدر </a:t>
            </a:r>
            <a:r>
              <a:rPr lang="ar-SA" dirty="0"/>
              <a:t>المغفور له الشيخ مكتوم بن راشد آل </a:t>
            </a:r>
            <a:r>
              <a:rPr lang="ar-SA" dirty="0" smtClean="0"/>
              <a:t>مكتوم رحمه الله، في 4 يناير  </a:t>
            </a:r>
            <a:r>
              <a:rPr lang="ar-SA" dirty="0"/>
              <a:t>1995 بصفته حاكماً لدبي آنذاك قرارين تاريخيين، يعدان بالكثير في المستقبل، أولهما </a:t>
            </a:r>
            <a:r>
              <a:rPr lang="ar-SA" b="1" dirty="0"/>
              <a:t>تعيين صاحب السمو الشيخ محمد بن راشد آل مكتوم ولي عهد لإمارة دبي، </a:t>
            </a:r>
            <a:r>
              <a:rPr lang="ar-SA" dirty="0"/>
              <a:t>وثانيهما تعيين سمو الشيخ حمدان بن راشد آل مكتوم نائباً لحاكم إمارة </a:t>
            </a:r>
            <a:r>
              <a:rPr lang="ar-SA" dirty="0" smtClean="0"/>
              <a:t>دبي</a:t>
            </a:r>
            <a:endParaRPr lang="ar-SA" sz="1600" b="1" dirty="0" smtClean="0"/>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926" t="4094" r="3731" b="5331"/>
          <a:stretch/>
        </p:blipFill>
        <p:spPr bwMode="auto">
          <a:xfrm>
            <a:off x="5271770" y="914400"/>
            <a:ext cx="3719830"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252113"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ولي عهد إ</a:t>
            </a:r>
            <a:r>
              <a:rPr lang="ar-SA" dirty="0" smtClean="0"/>
              <a:t>مارة دبي</a:t>
            </a:r>
            <a:endParaRPr lang="en-US" dirty="0"/>
          </a:p>
        </p:txBody>
      </p:sp>
    </p:spTree>
    <p:extLst>
      <p:ext uri="{BB962C8B-B14F-4D97-AF65-F5344CB8AC3E}">
        <p14:creationId xmlns:p14="http://schemas.microsoft.com/office/powerpoint/2010/main" val="109993297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16 اكتوبر 2004 نظام إلكتروني لمؤشرات أداء الدوائر الحكومية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100</a:t>
            </a:fld>
            <a:endParaRPr lang="en-US" dirty="0">
              <a:solidFill>
                <a:prstClr val="white"/>
              </a:solidFill>
            </a:endParaRPr>
          </a:p>
        </p:txBody>
      </p:sp>
      <p:sp>
        <p:nvSpPr>
          <p:cNvPr id="5" name="TextBox 4"/>
          <p:cNvSpPr txBox="1"/>
          <p:nvPr/>
        </p:nvSpPr>
        <p:spPr>
          <a:xfrm>
            <a:off x="228600" y="860569"/>
            <a:ext cx="5029200" cy="4778231"/>
          </a:xfrm>
          <a:prstGeom prst="rect">
            <a:avLst/>
          </a:prstGeom>
          <a:noFill/>
          <a:ln>
            <a:noFill/>
          </a:ln>
        </p:spPr>
        <p:txBody>
          <a:bodyPr wrap="square" rtlCol="0">
            <a:spAutoFit/>
          </a:bodyPr>
          <a:lstStyle/>
          <a:p>
            <a:pPr algn="just" rtl="1">
              <a:lnSpc>
                <a:spcPct val="150000"/>
              </a:lnSpc>
            </a:pPr>
            <a:r>
              <a:rPr lang="ar-SA" dirty="0" smtClean="0"/>
              <a:t>بناءً </a:t>
            </a:r>
            <a:r>
              <a:rPr lang="ar-SA" dirty="0"/>
              <a:t>على توجيهات من </a:t>
            </a:r>
            <a:r>
              <a:rPr lang="ar-SA" dirty="0" smtClean="0"/>
              <a:t>صاحب السمو </a:t>
            </a:r>
            <a:r>
              <a:rPr lang="ar-SA" dirty="0"/>
              <a:t>الشيخ محمد بن راشد آل </a:t>
            </a:r>
            <a:r>
              <a:rPr lang="ar-SA" dirty="0" smtClean="0"/>
              <a:t>مكتوم، </a:t>
            </a:r>
            <a:r>
              <a:rPr lang="ar-SA" dirty="0"/>
              <a:t>بصفته ولي عهد دبي وزير الدفاع آنذاك، تم تدشين </a:t>
            </a:r>
            <a:r>
              <a:rPr lang="ar-SA" b="1" dirty="0"/>
              <a:t>نظام الكتروني جديد لقياس مؤشرات اداء الدوائر الحكومية والذي يستخدم للمرة الاولى على المستوى الحكومي في </a:t>
            </a:r>
            <a:r>
              <a:rPr lang="ar-SA" b="1" dirty="0" smtClean="0"/>
              <a:t>المنطقة</a:t>
            </a:r>
            <a:r>
              <a:rPr lang="ar-SA" dirty="0" smtClean="0"/>
              <a:t>.</a:t>
            </a:r>
          </a:p>
          <a:p>
            <a:pPr algn="just" rtl="1">
              <a:lnSpc>
                <a:spcPct val="150000"/>
              </a:lnSpc>
            </a:pPr>
            <a:r>
              <a:rPr lang="ar-SA" dirty="0" smtClean="0"/>
              <a:t>يستهدف النظام تطوير </a:t>
            </a:r>
            <a:r>
              <a:rPr lang="ar-SA" dirty="0"/>
              <a:t>الاداء الحكومي والمساهمة في توحيد وتوجيه الجهود الرامية إلى تحسين عمليات التنمية الشاملة في دبي. ويعد نظام مؤشرات الاداء محوراً اساسياً من محاور تطوير الدوائر الحكومية، حيث يوفر مؤشرات اداء دورية تساعد المؤسسات الحكومية على تنظيم سير العمل وتحقيق رؤيتها الاستراتيجية، كما يساهم في تحديد النتائج ومدى فعالية السياسات المتبعة في تحقيق الاهداف </a:t>
            </a:r>
            <a:r>
              <a:rPr lang="ar-SA" dirty="0" smtClean="0"/>
              <a:t>المرجوة</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يوجه بإنشاء نظام </a:t>
            </a:r>
            <a:r>
              <a:rPr lang="ar-SA" dirty="0"/>
              <a:t>إلكتروني لمؤشرات أداء الدوائر الحكومية </a:t>
            </a:r>
            <a:r>
              <a:rPr lang="ar-SA" dirty="0" smtClean="0"/>
              <a:t>بدبي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3997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20 اكتوبر 2004 معهد الأعمال</a:t>
            </a:r>
          </a:p>
        </p:txBody>
      </p:sp>
      <p:sp>
        <p:nvSpPr>
          <p:cNvPr id="3" name="Content Placeholder 2"/>
          <p:cNvSpPr>
            <a:spLocks noGrp="1"/>
          </p:cNvSpPr>
          <p:nvPr>
            <p:ph idx="1"/>
          </p:nvPr>
        </p:nvSpPr>
        <p:spPr>
          <a:xfrm>
            <a:off x="304800" y="838200"/>
            <a:ext cx="4876800" cy="57150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أعلنت أكاديمية محمد بن راشد لدعم مشاريع </a:t>
            </a:r>
            <a:r>
              <a:rPr lang="ar-SA" dirty="0" smtClean="0"/>
              <a:t>الشباب عن </a:t>
            </a:r>
            <a:r>
              <a:rPr lang="ar-SA" dirty="0"/>
              <a:t>إطلاق معهد الأعمال بالتعاون مع كلية دبي الجامعية، وذلك </a:t>
            </a:r>
            <a:r>
              <a:rPr lang="ar-SA" dirty="0" smtClean="0"/>
              <a:t>لتأهيل </a:t>
            </a:r>
            <a:r>
              <a:rPr lang="ar-SA" dirty="0"/>
              <a:t>المواطنين الشباب وتزويدهم بالخبرات والمعارف الأساسية. </a:t>
            </a:r>
            <a:endParaRPr lang="ar-SA" dirty="0" smtClean="0"/>
          </a:p>
          <a:p>
            <a:pPr indent="0" algn="just">
              <a:lnSpc>
                <a:spcPct val="150000"/>
              </a:lnSpc>
              <a:buNone/>
            </a:pPr>
            <a:r>
              <a:rPr lang="ar-SA" dirty="0" smtClean="0"/>
              <a:t>تستهدف </a:t>
            </a:r>
            <a:r>
              <a:rPr lang="ar-SA" dirty="0"/>
              <a:t>أكاديمية محمد بن راشد لدعم مشاريع الشباب إطلاق سلسلة من المعاهد المهنية التي </a:t>
            </a:r>
            <a:r>
              <a:rPr lang="ar-SA" dirty="0" smtClean="0"/>
              <a:t>توفر </a:t>
            </a:r>
            <a:r>
              <a:rPr lang="ar-SA" dirty="0"/>
              <a:t>برامج ومناهج متخصصة في قطاعات صناعية محددة، لتأهيل أصحاب المشاريع وتمكينهم من إدارة أعمالهم المستقبلية بشكل أكثر كفاءة</a:t>
            </a:r>
            <a:r>
              <a:rPr lang="ar-SA" dirty="0" smtClean="0"/>
              <a:t>". ويعتمد </a:t>
            </a:r>
            <a:r>
              <a:rPr lang="ar-SA" dirty="0"/>
              <a:t>"معهد الأعمال" على برامج تعليمية صممت خصيصاً لتناسب متطلبات السوق المحلية، حيث تركز أولى هذه البرامج ـ التي تم إعدادها من قبل كلية دبي الجامعية، </a:t>
            </a:r>
            <a:r>
              <a:rPr lang="ar-SA" dirty="0" smtClean="0"/>
              <a:t>وتستمر </a:t>
            </a:r>
            <a:r>
              <a:rPr lang="ar-SA" dirty="0"/>
              <a:t>على مدى شهرين ـ على كيفية إعداد خطة عمل </a:t>
            </a:r>
            <a:r>
              <a:rPr lang="ar-SA" dirty="0" smtClean="0"/>
              <a:t>متكاملة</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101</a:t>
            </a:fld>
            <a:endParaRPr lang="en-US" dirty="0">
              <a:solidFill>
                <a:prstClr val="white"/>
              </a:solidFill>
            </a:endParaRPr>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يوجه بإطلاق </a:t>
            </a:r>
            <a:r>
              <a:rPr lang="ar-SA" dirty="0"/>
              <a:t>معهد الأعمال</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6074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29 نوفمبر 2004 منتدى القادة في دبي</a:t>
            </a:r>
          </a:p>
        </p:txBody>
      </p:sp>
      <p:sp>
        <p:nvSpPr>
          <p:cNvPr id="3" name="Content Placeholder 2"/>
          <p:cNvSpPr>
            <a:spLocks noGrp="1"/>
          </p:cNvSpPr>
          <p:nvPr>
            <p:ph idx="1"/>
          </p:nvPr>
        </p:nvSpPr>
        <p:spPr>
          <a:xfrm>
            <a:off x="304800" y="838200"/>
            <a:ext cx="4953000" cy="5562600"/>
          </a:xfrm>
          <a:ln>
            <a:noFill/>
          </a:ln>
        </p:spPr>
        <p:txBody>
          <a:bodyPr/>
          <a:lstStyle/>
          <a:p>
            <a:pPr indent="0" algn="just">
              <a:lnSpc>
                <a:spcPct val="150000"/>
              </a:lnSpc>
              <a:buNone/>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انطلق </a:t>
            </a:r>
            <a:r>
              <a:rPr lang="ar-SA" dirty="0" smtClean="0"/>
              <a:t>منتدي القادة في دبي وتناول المنتدي مختلف </a:t>
            </a:r>
            <a:r>
              <a:rPr lang="ar-SA" dirty="0"/>
              <a:t>القضايا الخاصة بالقيادة، </a:t>
            </a:r>
            <a:r>
              <a:rPr lang="ar-SA" dirty="0" smtClean="0"/>
              <a:t>وشارك </a:t>
            </a:r>
            <a:r>
              <a:rPr lang="ar-SA" dirty="0"/>
              <a:t>فيه عدد من أبرز القيادات في مجالات السياسة والأعمال. </a:t>
            </a:r>
            <a:endParaRPr lang="ar-SA" dirty="0" smtClean="0"/>
          </a:p>
          <a:p>
            <a:pPr indent="0" algn="just">
              <a:lnSpc>
                <a:spcPct val="150000"/>
              </a:lnSpc>
              <a:buNone/>
            </a:pPr>
            <a:r>
              <a:rPr lang="ar-SA" dirty="0" smtClean="0"/>
              <a:t>شارك 2500 شخص من </a:t>
            </a:r>
            <a:r>
              <a:rPr lang="ar-SA" dirty="0"/>
              <a:t>الخبراء ورجال الاعمال </a:t>
            </a:r>
            <a:r>
              <a:rPr lang="ar-SA" dirty="0" smtClean="0"/>
              <a:t>والمثقفين.</a:t>
            </a:r>
          </a:p>
          <a:p>
            <a:pPr indent="0" algn="just">
              <a:lnSpc>
                <a:spcPct val="150000"/>
              </a:lnSpc>
              <a:buNone/>
            </a:pPr>
            <a:r>
              <a:rPr lang="ar-SA" dirty="0" smtClean="0"/>
              <a:t>ان </a:t>
            </a:r>
            <a:r>
              <a:rPr lang="ar-SA" dirty="0"/>
              <a:t>منظمة القيادات العربية الشابة أطلقت سلسلة من البرامج النشطة من بينها برنامج للتعرف إلى المواهب القيادية الشابة في العالم العربي وتطوير قدراتها ومهاراتها، وقد تم تصميم البرنامج بحيث يحفز على مكافأة المبدعين والمتفوقين، </a:t>
            </a:r>
            <a:r>
              <a:rPr lang="ar-SA" dirty="0" smtClean="0"/>
              <a:t>إن المنظمة </a:t>
            </a:r>
            <a:r>
              <a:rPr lang="ar-SA" dirty="0"/>
              <a:t>تلعب دوراً حيوياً في تحفيز الشباب العربي على العمل من أجل التغيير </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102</a:t>
            </a:fld>
            <a:endParaRPr lang="en-US" dirty="0">
              <a:solidFill>
                <a:prstClr val="white"/>
              </a:solidFill>
            </a:endParaRPr>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منتدى القادة في دبي</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4775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13-15 ديسمبر 2004 المنتدى الاستراتيجي العربي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103</a:t>
            </a:fld>
            <a:endParaRPr lang="en-US" dirty="0">
              <a:solidFill>
                <a:prstClr val="white"/>
              </a:solidFill>
            </a:endParaRPr>
          </a:p>
        </p:txBody>
      </p:sp>
      <p:sp>
        <p:nvSpPr>
          <p:cNvPr id="5" name="TextBox 4"/>
          <p:cNvSpPr txBox="1"/>
          <p:nvPr/>
        </p:nvSpPr>
        <p:spPr>
          <a:xfrm>
            <a:off x="228600" y="838200"/>
            <a:ext cx="5029200" cy="4362733"/>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وبحضور </a:t>
            </a:r>
            <a:r>
              <a:rPr lang="ar-SA" dirty="0" smtClean="0"/>
              <a:t>صاحب السمو </a:t>
            </a:r>
            <a:r>
              <a:rPr lang="ar-SA" dirty="0"/>
              <a:t>الشيخ محمد بن راشد آل مكتوم بصفته ولي عهد دبي وزير الدفاع آنذاك، </a:t>
            </a:r>
            <a:r>
              <a:rPr lang="ar-SA" dirty="0" smtClean="0"/>
              <a:t>تم اطلاق المنتدي </a:t>
            </a:r>
            <a:r>
              <a:rPr lang="ar-SA" dirty="0"/>
              <a:t>المنتدى الاستراتيجي </a:t>
            </a:r>
            <a:r>
              <a:rPr lang="ar-SA" dirty="0" smtClean="0"/>
              <a:t>العربي في دبي.</a:t>
            </a:r>
          </a:p>
          <a:p>
            <a:pPr algn="just" rtl="1">
              <a:lnSpc>
                <a:spcPct val="150000"/>
              </a:lnSpc>
            </a:pPr>
            <a:r>
              <a:rPr lang="ar-SA" dirty="0" smtClean="0"/>
              <a:t>وألقي سموه الكلمة </a:t>
            </a:r>
            <a:r>
              <a:rPr lang="ar-SA" dirty="0"/>
              <a:t>الافتتاحية في المنتدى، حيث </a:t>
            </a:r>
            <a:r>
              <a:rPr lang="ar-SA" dirty="0" smtClean="0"/>
              <a:t>أستعرض سموه </a:t>
            </a:r>
            <a:r>
              <a:rPr lang="ar-SA" dirty="0"/>
              <a:t>رؤيته لمستقبل العالم العربي، </a:t>
            </a:r>
            <a:r>
              <a:rPr lang="ar-SA" dirty="0" smtClean="0"/>
              <a:t>وألقي الرئيس </a:t>
            </a:r>
            <a:r>
              <a:rPr lang="ar-SA" dirty="0"/>
              <a:t>الأمريكي السابق بيل كلينتون الكلمة الرئيسة في اليوم الأول من </a:t>
            </a:r>
            <a:r>
              <a:rPr lang="ar-SA" dirty="0" smtClean="0"/>
              <a:t>المنتدى.</a:t>
            </a:r>
          </a:p>
          <a:p>
            <a:pPr algn="just" rtl="1">
              <a:lnSpc>
                <a:spcPct val="150000"/>
              </a:lnSpc>
            </a:pPr>
            <a:r>
              <a:rPr lang="ar-SA" dirty="0" smtClean="0"/>
              <a:t>موضوع </a:t>
            </a:r>
            <a:r>
              <a:rPr lang="ar-SA" dirty="0"/>
              <a:t>المنتدى </a:t>
            </a:r>
            <a:r>
              <a:rPr lang="ar-SA" dirty="0" smtClean="0"/>
              <a:t>" </a:t>
            </a:r>
            <a:r>
              <a:rPr lang="ar-SA" dirty="0"/>
              <a:t>العالم العربي في عام 0202 " والشكل الذي ستبدو عليه المنطقة مستقبلا، من خلال تناول مختلف السيناريوهات السياسية والاقتصادية والأمنية والاجتماعية ضمن العالم العربي، وإيضاح المخاطر والفرص المرتبطة بكل منها</a:t>
            </a:r>
            <a:r>
              <a:rPr lang="ar-SA" dirty="0" smtClean="0"/>
              <a:t>.</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المنتدى الاستراتيجي العربي</a:t>
            </a:r>
          </a:p>
        </p:txBody>
      </p:sp>
    </p:spTree>
    <p:extLst>
      <p:ext uri="{BB962C8B-B14F-4D97-AF65-F5344CB8AC3E}">
        <p14:creationId xmlns:p14="http://schemas.microsoft.com/office/powerpoint/2010/main" val="27784071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14 ديسمبر 2004 انطلاق فعاليات مؤتمر الجمعية الدولية للعلاقات العامة في دبي</a:t>
            </a:r>
          </a:p>
        </p:txBody>
      </p:sp>
      <p:sp>
        <p:nvSpPr>
          <p:cNvPr id="3" name="Content Placeholder 2"/>
          <p:cNvSpPr>
            <a:spLocks noGrp="1"/>
          </p:cNvSpPr>
          <p:nvPr>
            <p:ph idx="1"/>
          </p:nvPr>
        </p:nvSpPr>
        <p:spPr>
          <a:xfrm>
            <a:off x="304800" y="838200"/>
            <a:ext cx="4953000" cy="52578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تم </a:t>
            </a:r>
            <a:r>
              <a:rPr lang="ar-SA" dirty="0" smtClean="0"/>
              <a:t>افتتاح الدورة </a:t>
            </a:r>
            <a:r>
              <a:rPr lang="ar-SA" dirty="0"/>
              <a:t>التاسعة والأربعين "لمؤتمر الجمعية الدولية للعلاقات العامة" </a:t>
            </a:r>
            <a:r>
              <a:rPr lang="ar-SA" dirty="0" smtClean="0"/>
              <a:t>و</a:t>
            </a:r>
            <a:r>
              <a:rPr lang="ar-SA" b="1" dirty="0" smtClean="0"/>
              <a:t>يقام هذا المؤتمر للمرة الاولي في دبي.</a:t>
            </a:r>
          </a:p>
          <a:p>
            <a:pPr indent="0" algn="just">
              <a:lnSpc>
                <a:spcPct val="150000"/>
              </a:lnSpc>
              <a:buNone/>
            </a:pPr>
            <a:r>
              <a:rPr lang="ar-SA" dirty="0"/>
              <a:t>وتحدث روجر هيوود رئيس مؤتمر الجمعية الدولية للعلاقات العامة عن أهمية الشفافية في مجال الأعمال في المنطقة والذي تشمل علاقة الشركات مع جماهيرها المستهدفة بالاضافة الى زيادة الوعي بالدور الذي يقوم فيه خبراء العلاقات العامة داخل المنظمات والشركات. </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104</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انطلاق فعاليات مؤتمر الجمعية الدولية للعلاقات العامة في </a:t>
            </a:r>
            <a:r>
              <a:rPr lang="ar-SA" dirty="0" smtClean="0"/>
              <a:t>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3892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14 ديسمبر 2004 كلية دبي للادارة الحكومية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105</a:t>
            </a:fld>
            <a:endParaRPr lang="en-US" dirty="0">
              <a:solidFill>
                <a:prstClr val="white"/>
              </a:solidFill>
            </a:endParaRPr>
          </a:p>
        </p:txBody>
      </p:sp>
      <p:sp>
        <p:nvSpPr>
          <p:cNvPr id="5" name="Content Placeholder 2"/>
          <p:cNvSpPr txBox="1">
            <a:spLocks/>
          </p:cNvSpPr>
          <p:nvPr/>
        </p:nvSpPr>
        <p:spPr bwMode="auto">
          <a:xfrm>
            <a:off x="304800" y="838200"/>
            <a:ext cx="48768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اطلق صاحب سمو الشيخ محمد بن راشد آل </a:t>
            </a:r>
            <a:r>
              <a:rPr lang="ar-SA" dirty="0"/>
              <a:t>مكتوم بصفته ولي عهد دبي وزير الدفاع آنذاك، كلية </a:t>
            </a:r>
            <a:r>
              <a:rPr lang="ar-SA" dirty="0" smtClean="0"/>
              <a:t>دبي للادارة الحكومية، </a:t>
            </a:r>
          </a:p>
          <a:p>
            <a:pPr indent="0" algn="just">
              <a:lnSpc>
                <a:spcPct val="150000"/>
              </a:lnSpc>
              <a:buNone/>
            </a:pPr>
            <a:r>
              <a:rPr lang="ar-SA" dirty="0" smtClean="0"/>
              <a:t>وهي أول مؤسسة من نوعها على مستوى المنطقة. </a:t>
            </a:r>
          </a:p>
          <a:p>
            <a:pPr indent="0" algn="just">
              <a:lnSpc>
                <a:spcPct val="150000"/>
              </a:lnSpc>
              <a:buNone/>
            </a:pPr>
            <a:r>
              <a:rPr lang="ar-SA" dirty="0" smtClean="0"/>
              <a:t>تتعاون الكلية مع كلية كنيدي للادارة الحكومية في جامعة هارفارد الأمريكية لتطوير قادة المستقبل وقدراتهم ومعارفهم لضمان انشاء ادارات حكومية مستقبلية فعالة </a:t>
            </a:r>
            <a:endParaRPr lang="ar-SA" b="1" dirty="0" smtClean="0"/>
          </a:p>
          <a:p>
            <a:pPr algn="just">
              <a:lnSpc>
                <a:spcPct val="150000"/>
              </a:lnSpc>
            </a:pPr>
            <a:endParaRPr lang="ar-SA" b="1" dirty="0" smtClean="0"/>
          </a:p>
          <a:p>
            <a:pPr algn="just">
              <a:lnSpc>
                <a:spcPct val="150000"/>
              </a:lnSpc>
            </a:pPr>
            <a:endParaRPr lang="ar-SA" b="1" dirty="0" smtClean="0"/>
          </a:p>
          <a:p>
            <a:pPr algn="just">
              <a:lnSpc>
                <a:spcPct val="150000"/>
              </a:lnSpc>
            </a:pPr>
            <a:endParaRPr lang="ar-SA" b="1" dirty="0" smtClean="0"/>
          </a:p>
          <a:p>
            <a:pPr indent="0" algn="just">
              <a:lnSpc>
                <a:spcPct val="150000"/>
              </a:lnSpc>
              <a:buFont typeface="Wingdings 3" pitchFamily="18" charset="2"/>
              <a:buNone/>
            </a:pPr>
            <a:endParaRPr lang="ar-SA" dirty="0" smtClean="0"/>
          </a:p>
          <a:p>
            <a:pPr algn="just">
              <a:lnSpc>
                <a:spcPct val="150000"/>
              </a:lnSpc>
            </a:pPr>
            <a:endParaRPr lang="ar-SA" sz="2000"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يطلق </a:t>
            </a:r>
            <a:r>
              <a:rPr lang="ar-SA" dirty="0"/>
              <a:t>كلية دبي للادارة الحكومية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8139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spcBef>
                <a:spcPct val="20000"/>
              </a:spcBef>
            </a:pPr>
            <a:r>
              <a:rPr lang="ar-SA" dirty="0"/>
              <a:t>14 ديسمبر 2004 </a:t>
            </a:r>
            <a:r>
              <a:rPr lang="ar-SA" dirty="0" smtClean="0"/>
              <a:t>مبادرة </a:t>
            </a:r>
            <a:r>
              <a:rPr lang="ar-SA" dirty="0"/>
              <a:t>تأهيل الكادر التعليمي في مجال الحاسوب (الرخصة الدولية لقيادة الحاسب الآلي)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106</a:t>
            </a:fld>
            <a:endParaRPr lang="en-US" dirty="0">
              <a:solidFill>
                <a:prstClr val="white"/>
              </a:solidFill>
            </a:endParaRPr>
          </a:p>
        </p:txBody>
      </p:sp>
      <p:sp>
        <p:nvSpPr>
          <p:cNvPr id="6" name="TextBox 5"/>
          <p:cNvSpPr txBox="1"/>
          <p:nvPr/>
        </p:nvSpPr>
        <p:spPr>
          <a:xfrm>
            <a:off x="304800" y="838200"/>
            <a:ext cx="4953000" cy="5078313"/>
          </a:xfrm>
          <a:prstGeom prst="rect">
            <a:avLst/>
          </a:prstGeom>
          <a:noFill/>
          <a:ln>
            <a:noFill/>
          </a:ln>
        </p:spPr>
        <p:txBody>
          <a:bodyPr wrap="square" rtlCol="0">
            <a:spAutoFit/>
          </a:bodyPr>
          <a:lstStyle/>
          <a:p>
            <a:pPr algn="just" rtl="1">
              <a:lnSpc>
                <a:spcPct val="150000"/>
              </a:lnSpc>
            </a:pPr>
            <a:r>
              <a:rPr lang="ar-SA" dirty="0" smtClean="0"/>
              <a:t>وجه صاحب السمو </a:t>
            </a:r>
            <a:r>
              <a:rPr lang="ar-SA" dirty="0"/>
              <a:t>الشيخ محمد بن راشد آل مكتوم، بصفته ولي عهد دبي وزير الدفاع آنذاك، بإطلاق </a:t>
            </a:r>
            <a:r>
              <a:rPr lang="ar-SA" dirty="0" smtClean="0"/>
              <a:t>برنامج تدريبي </a:t>
            </a:r>
            <a:r>
              <a:rPr lang="ar-SA" dirty="0"/>
              <a:t>لتأهيل جميع المدرسين والإداريين العاملين في منطقة دبي التعليمية، والبالغ </a:t>
            </a:r>
            <a:r>
              <a:rPr lang="ar-SA" dirty="0" smtClean="0"/>
              <a:t>عددهم آنذاك </a:t>
            </a:r>
            <a:r>
              <a:rPr lang="ar-SA" dirty="0"/>
              <a:t>5952 شخصاً، للحصول على الرخصة الدولية لقيادة الحاسب الآلي بنهاية عام </a:t>
            </a:r>
            <a:r>
              <a:rPr lang="ar-SA" dirty="0" smtClean="0"/>
              <a:t>2006، وذلك </a:t>
            </a:r>
            <a:r>
              <a:rPr lang="ar-SA" dirty="0"/>
              <a:t>في مبادرة من سموه لرفع وعي الكوادر التعليمية بتكنولوجيا الحاسوب التي باتت تمثل واحداً من أهم ركائز العمل المعرفي </a:t>
            </a:r>
            <a:r>
              <a:rPr lang="ar-SA" dirty="0" smtClean="0"/>
              <a:t>الحديث. تولى </a:t>
            </a:r>
            <a:r>
              <a:rPr lang="ar-SA" dirty="0"/>
              <a:t>مشروع سمو الشيخ محمد بن راشد آل مكتوم لتعليم تكنولوجيا المعلومات مسؤولية إدارة وتنظيم هذه المبادرة </a:t>
            </a:r>
            <a:r>
              <a:rPr lang="ar-SA" dirty="0" smtClean="0"/>
              <a:t>التي </a:t>
            </a:r>
            <a:r>
              <a:rPr lang="ar-SA" dirty="0"/>
              <a:t>جاء إطلاقها متزامناً مع انعقاد المنتدى الاستراتيجي العربي الذي أفرد جلسة كاملة </a:t>
            </a:r>
            <a:r>
              <a:rPr lang="ar-SA" dirty="0" smtClean="0"/>
              <a:t>لمناقشة </a:t>
            </a:r>
            <a:r>
              <a:rPr lang="ar-SA" dirty="0"/>
              <a:t>مستقبل التنمية البشرية والعمل المعرفي في العالم العربي خلال العقدين </a:t>
            </a:r>
            <a:r>
              <a:rPr lang="ar-SA" dirty="0" smtClean="0"/>
              <a:t>المقبلين</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وجه بإطلاق </a:t>
            </a:r>
            <a:r>
              <a:rPr lang="ar-SA" dirty="0"/>
              <a:t>مبادرة تأهيل الكادر التعليمي في مجال الحاسوب</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0899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11 يناير 2005 </a:t>
            </a:r>
            <a:r>
              <a:rPr lang="ar-SA" dirty="0" smtClean="0"/>
              <a:t>جائزة </a:t>
            </a:r>
            <a:r>
              <a:rPr lang="ar-SA" dirty="0"/>
              <a:t>محمد بن راشد للأعمال</a:t>
            </a:r>
          </a:p>
        </p:txBody>
      </p:sp>
      <p:sp>
        <p:nvSpPr>
          <p:cNvPr id="4" name="Slide Number Placeholder 3"/>
          <p:cNvSpPr>
            <a:spLocks noGrp="1"/>
          </p:cNvSpPr>
          <p:nvPr>
            <p:ph type="sldNum" sz="quarter" idx="12"/>
          </p:nvPr>
        </p:nvSpPr>
        <p:spPr>
          <a:xfrm>
            <a:off x="-76200" y="4191000"/>
            <a:ext cx="381000" cy="250686"/>
          </a:xfrm>
        </p:spPr>
        <p:txBody>
          <a:bodyPr/>
          <a:lstStyle/>
          <a:p>
            <a:pPr>
              <a:defRPr/>
            </a:pPr>
            <a:fld id="{BBEA4CC8-4CAA-44C1-A526-F5AC662EB18D}" type="slidenum">
              <a:rPr lang="en-US" smtClean="0">
                <a:solidFill>
                  <a:prstClr val="white"/>
                </a:solidFill>
              </a:rPr>
              <a:pPr>
                <a:defRPr/>
              </a:pPr>
              <a:t>107</a:t>
            </a:fld>
            <a:endParaRPr lang="en-US" dirty="0">
              <a:solidFill>
                <a:prstClr val="white"/>
              </a:solidFill>
            </a:endParaRPr>
          </a:p>
        </p:txBody>
      </p:sp>
      <p:sp>
        <p:nvSpPr>
          <p:cNvPr id="10" name="Content Placeholder 2"/>
          <p:cNvSpPr txBox="1">
            <a:spLocks/>
          </p:cNvSpPr>
          <p:nvPr/>
        </p:nvSpPr>
        <p:spPr bwMode="auto">
          <a:xfrm>
            <a:off x="304800" y="838200"/>
            <a:ext cx="49530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اطلقت </a:t>
            </a:r>
            <a:r>
              <a:rPr lang="ar-SA" dirty="0" smtClean="0"/>
              <a:t>غرفة تجارة وصناعة دبي  "جائزة محمد بن راشد آل مكتوم للأعمال" </a:t>
            </a:r>
          </a:p>
          <a:p>
            <a:pPr indent="0" algn="just">
              <a:lnSpc>
                <a:spcPct val="150000"/>
              </a:lnSpc>
              <a:buNone/>
            </a:pPr>
            <a:r>
              <a:rPr lang="ar-SA" dirty="0" smtClean="0"/>
              <a:t>الهدف من الجائزه لدعم وتكريم المؤسسات التي لعبت دوراً فاعلاً وكان لها اسهام واضح في دفع عجلة الاقتصاد الوطني للدولة اضافة الى ابراز افضل الممارسات والتجارب التي تبنتها وصولاً إلى تحقيق هذه الغاية</a:t>
            </a:r>
          </a:p>
          <a:p>
            <a:pPr algn="just">
              <a:lnSpc>
                <a:spcPct val="150000"/>
              </a:lnSpc>
            </a:pPr>
            <a:endParaRPr lang="ar-SA" sz="2000" dirty="0"/>
          </a:p>
        </p:txBody>
      </p:sp>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57" t="4289" r="3231" b="6477"/>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جائزة </a:t>
            </a:r>
            <a:r>
              <a:rPr lang="ar-SA" dirty="0"/>
              <a:t>محمد بن راشد للأعمال</a:t>
            </a:r>
          </a:p>
        </p:txBody>
      </p:sp>
    </p:spTree>
    <p:extLst>
      <p:ext uri="{BB962C8B-B14F-4D97-AF65-F5344CB8AC3E}">
        <p14:creationId xmlns:p14="http://schemas.microsoft.com/office/powerpoint/2010/main" val="14683971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16 ابريل 2005 مؤتمر وزراء البيئة والثقافة والسياحة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108</a:t>
            </a:fld>
            <a:endParaRPr lang="en-US" dirty="0">
              <a:solidFill>
                <a:prstClr val="white"/>
              </a:solidFill>
            </a:endParaRPr>
          </a:p>
        </p:txBody>
      </p:sp>
      <p:sp>
        <p:nvSpPr>
          <p:cNvPr id="8" name="TextBox 7"/>
          <p:cNvSpPr txBox="1"/>
          <p:nvPr/>
        </p:nvSpPr>
        <p:spPr>
          <a:xfrm>
            <a:off x="304800" y="811411"/>
            <a:ext cx="4876800" cy="4385816"/>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راعي جائزة زايد الدولية للبيئة، </a:t>
            </a:r>
            <a:r>
              <a:rPr lang="ar-SA" dirty="0" smtClean="0"/>
              <a:t>انطلقت فعاليات </a:t>
            </a:r>
            <a:r>
              <a:rPr lang="ar-SA" dirty="0"/>
              <a:t>مؤتمر وزراء البيئة والثقافة والسياحة حول التنمية المستدامة بأقاليم صحارى </a:t>
            </a:r>
            <a:r>
              <a:rPr lang="ar-SA" dirty="0" smtClean="0"/>
              <a:t>العالم.</a:t>
            </a:r>
          </a:p>
          <a:p>
            <a:pPr algn="just" rtl="1">
              <a:lnSpc>
                <a:spcPct val="150000"/>
              </a:lnSpc>
            </a:pPr>
            <a:r>
              <a:rPr lang="ar-SA" dirty="0" smtClean="0"/>
              <a:t>تناول </a:t>
            </a:r>
            <a:r>
              <a:rPr lang="ar-SA" dirty="0"/>
              <a:t>المؤتمر، الذي </a:t>
            </a:r>
            <a:r>
              <a:rPr lang="ar-SA" dirty="0" smtClean="0"/>
              <a:t>شارك </a:t>
            </a:r>
            <a:r>
              <a:rPr lang="ar-SA" dirty="0"/>
              <a:t>فيه أكثر من 30 وزير بيئة وسياحة من دول عربية وعالمية عدة، محاور أهمها الأنماط والتوجهات الحالية والمستقبلية للتنمية في بلدان صحارى، والجوانب القانونية والمؤسسية لتكامل وتنسيق العمل بين وزارات البيئة والثقافة والسياحة من أجل تنمية مستدامة، وحلقة نقاش حول ميثاق دبي لتنمية صحارى العالم</a:t>
            </a:r>
            <a:r>
              <a:rPr lang="ar-SA" dirty="0" smtClean="0"/>
              <a:t>.</a:t>
            </a:r>
            <a:endParaRPr lang="ar-SA" dirty="0"/>
          </a:p>
        </p:txBody>
      </p:sp>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مؤتمر وزراء البيئة والثقافة والسياحة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9358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14 يوليو 2005 تشكيل مجلس دبي للتعليم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109</a:t>
            </a:fld>
            <a:endParaRPr lang="en-US" dirty="0">
              <a:solidFill>
                <a:prstClr val="white"/>
              </a:solidFill>
            </a:endParaRPr>
          </a:p>
        </p:txBody>
      </p:sp>
      <p:sp>
        <p:nvSpPr>
          <p:cNvPr id="10" name="TextBox 9"/>
          <p:cNvSpPr txBox="1"/>
          <p:nvPr/>
        </p:nvSpPr>
        <p:spPr>
          <a:xfrm>
            <a:off x="304800" y="846162"/>
            <a:ext cx="4953000" cy="3116238"/>
          </a:xfrm>
          <a:prstGeom prst="rect">
            <a:avLst/>
          </a:prstGeom>
          <a:noFill/>
          <a:ln>
            <a:noFill/>
          </a:ln>
        </p:spPr>
        <p:txBody>
          <a:bodyPr wrap="square" rtlCol="0">
            <a:spAutoFit/>
          </a:bodyPr>
          <a:lstStyle/>
          <a:p>
            <a:pPr algn="just" rtl="1">
              <a:lnSpc>
                <a:spcPct val="150000"/>
              </a:lnSpc>
            </a:pPr>
            <a:r>
              <a:rPr lang="ar-SA" dirty="0" smtClean="0"/>
              <a:t>أصدر صاحب السمو </a:t>
            </a:r>
            <a:r>
              <a:rPr lang="ar-SA" dirty="0"/>
              <a:t>الشيخ محمد بن راشد آل مكتوم بصفته ولي عهد دبي وزير الدفاع آنذاك، </a:t>
            </a:r>
            <a:r>
              <a:rPr lang="ar-SA" dirty="0" smtClean="0"/>
              <a:t>قراراً </a:t>
            </a:r>
            <a:r>
              <a:rPr lang="ar-SA" dirty="0"/>
              <a:t>بتشكيل "مجلس دبي للتعليم" </a:t>
            </a:r>
            <a:endParaRPr lang="ar-SA" dirty="0" smtClean="0"/>
          </a:p>
          <a:p>
            <a:pPr algn="just" rtl="1">
              <a:lnSpc>
                <a:spcPct val="150000"/>
              </a:lnSpc>
            </a:pPr>
            <a:r>
              <a:rPr lang="ar-SA" dirty="0" smtClean="0"/>
              <a:t>يهدف المجلس الي الارتقاء </a:t>
            </a:r>
            <a:r>
              <a:rPr lang="ar-SA" dirty="0"/>
              <a:t>بقطاع التعليم في إمارة دبي بمستوياته كافة، وصولاً به إلى المعايير العالمية، مع الحفاظ على الأصول والثوابت الثقافية والفكرية والاجتماعية لدولة </a:t>
            </a:r>
            <a:r>
              <a:rPr lang="ar-SA" dirty="0" smtClean="0"/>
              <a:t>الإمارات. ولتعزيز </a:t>
            </a:r>
            <a:r>
              <a:rPr lang="ar-SA" dirty="0"/>
              <a:t>دور المؤسسات التعليمية في بناء مجتمع واقتصاد مبني على المعرفة. </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امر بتشكيل </a:t>
            </a:r>
            <a:r>
              <a:rPr lang="ar-SA" dirty="0"/>
              <a:t>مجلس دبي للتعليم</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52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1995 خطة الوجهة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a:t>
            </a:fld>
            <a:endParaRPr lang="en-US" dirty="0">
              <a:solidFill>
                <a:prstClr val="white"/>
              </a:solidFill>
            </a:endParaRPr>
          </a:p>
        </p:txBody>
      </p:sp>
      <p:sp>
        <p:nvSpPr>
          <p:cNvPr id="10" name="Content Placeholder 2"/>
          <p:cNvSpPr txBox="1">
            <a:spLocks/>
          </p:cNvSpPr>
          <p:nvPr/>
        </p:nvSpPr>
        <p:spPr bwMode="auto">
          <a:xfrm>
            <a:off x="304799" y="838200"/>
            <a:ext cx="4947313"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اطلق صاحب السمو الشيخ محمد بن راشد آل مكتوم بصفتة ولي عهد دبي آنذاك، شعار الوجهة دبي وهو الشعار السياحي الذي تبناه سموه. وكانت </a:t>
            </a:r>
            <a:r>
              <a:rPr lang="ar-SA" dirty="0"/>
              <a:t>خطة </a:t>
            </a:r>
            <a:r>
              <a:rPr lang="ar-SA" dirty="0" smtClean="0"/>
              <a:t>الوجهة دبي تتطور </a:t>
            </a:r>
            <a:r>
              <a:rPr lang="ar-SA" dirty="0"/>
              <a:t>بسرعة، </a:t>
            </a:r>
            <a:r>
              <a:rPr lang="ar-SA" dirty="0" smtClean="0"/>
              <a:t>ففي:</a:t>
            </a:r>
          </a:p>
          <a:p>
            <a:pPr marL="692150" lvl="1" indent="-285750" algn="just">
              <a:lnSpc>
                <a:spcPct val="150000"/>
              </a:lnSpc>
              <a:buClr>
                <a:schemeClr val="bg1">
                  <a:lumMod val="50000"/>
                </a:schemeClr>
              </a:buClr>
              <a:buSzPct val="100000"/>
            </a:pPr>
            <a:r>
              <a:rPr lang="ar-SA" sz="1800" dirty="0" smtClean="0"/>
              <a:t>1أبريل </a:t>
            </a:r>
            <a:r>
              <a:rPr lang="ar-SA" sz="1800" dirty="0"/>
              <a:t>عام 1998 تم افتتاح مطار الشيخ راشد </a:t>
            </a:r>
            <a:r>
              <a:rPr lang="ar-SA" sz="1800" dirty="0" smtClean="0"/>
              <a:t>وتعتبرالمرحلة </a:t>
            </a:r>
            <a:r>
              <a:rPr lang="ar-SA" sz="1800" dirty="0"/>
              <a:t>الأولى من خطة توسيع المطار التي أقرّتها حكومة </a:t>
            </a:r>
            <a:r>
              <a:rPr lang="ar-SA" sz="1800" dirty="0" smtClean="0"/>
              <a:t>دبي</a:t>
            </a:r>
          </a:p>
          <a:p>
            <a:pPr marL="692150" lvl="1" indent="-285750" algn="just">
              <a:lnSpc>
                <a:spcPct val="150000"/>
              </a:lnSpc>
              <a:buClr>
                <a:schemeClr val="bg1">
                  <a:lumMod val="50000"/>
                </a:schemeClr>
              </a:buClr>
              <a:buSzPct val="100000"/>
            </a:pPr>
            <a:r>
              <a:rPr lang="ar-SA" sz="1800" dirty="0" smtClean="0"/>
              <a:t>إنشاء </a:t>
            </a:r>
            <a:r>
              <a:rPr lang="ar-SA" sz="1800" dirty="0"/>
              <a:t>جزيرة اصطناعية على بعد نحو 100 متر من الشاطئ. وكانت هذه الجزيرة مقرا </a:t>
            </a:r>
            <a:r>
              <a:rPr lang="ar-SA" sz="1800" dirty="0" smtClean="0"/>
              <a:t>لفندق </a:t>
            </a:r>
            <a:r>
              <a:rPr lang="ar-SA" sz="1800" dirty="0"/>
              <a:t>برج العرب </a:t>
            </a:r>
            <a:endParaRPr lang="ar-SA" sz="1800" dirty="0" smtClean="0"/>
          </a:p>
          <a:p>
            <a:pPr marL="692150" lvl="1" indent="-285750">
              <a:lnSpc>
                <a:spcPct val="150000"/>
              </a:lnSpc>
              <a:buClr>
                <a:schemeClr val="bg1">
                  <a:lumMod val="50000"/>
                </a:schemeClr>
              </a:buClr>
              <a:buSzPct val="100000"/>
            </a:pPr>
            <a:r>
              <a:rPr lang="ar-SA" sz="1800" dirty="0" smtClean="0"/>
              <a:t>في </a:t>
            </a:r>
            <a:r>
              <a:rPr lang="ar-SA" sz="1800" dirty="0"/>
              <a:t>أوائل عام 2001، أعلن </a:t>
            </a:r>
            <a:r>
              <a:rPr lang="ar-SA" sz="1800" dirty="0" smtClean="0"/>
              <a:t>انشاء  جزيرة النخلة</a:t>
            </a:r>
            <a:r>
              <a:rPr lang="ar-SA" sz="1400" b="1" dirty="0"/>
              <a:t/>
            </a:r>
            <a:br>
              <a:rPr lang="ar-SA" sz="1400" b="1" dirty="0"/>
            </a:br>
            <a:r>
              <a:rPr lang="ar-SA" sz="1400" dirty="0" smtClean="0"/>
              <a:t> </a:t>
            </a:r>
          </a:p>
          <a:p>
            <a:pPr indent="0" algn="just">
              <a:lnSpc>
                <a:spcPct val="150000"/>
              </a:lnSpc>
              <a:buFont typeface="Wingdings 3" pitchFamily="18" charset="2"/>
              <a:buNone/>
            </a:pPr>
            <a:endParaRPr lang="ar-SA" sz="1100" dirty="0" smtClean="0"/>
          </a:p>
          <a:p>
            <a:pPr algn="just">
              <a:lnSpc>
                <a:spcPct val="150000"/>
              </a:lnSpc>
            </a:pPr>
            <a:endParaRPr lang="ar-SA" sz="16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01" t="4568" r="3081" b="25023"/>
          <a:stretch/>
        </p:blipFill>
        <p:spPr bwMode="auto">
          <a:xfrm>
            <a:off x="5252113" y="990600"/>
            <a:ext cx="371300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252113"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يتابع المشروع </a:t>
            </a:r>
            <a:endParaRPr lang="en-US" dirty="0"/>
          </a:p>
        </p:txBody>
      </p:sp>
    </p:spTree>
    <p:extLst>
      <p:ext uri="{BB962C8B-B14F-4D97-AF65-F5344CB8AC3E}">
        <p14:creationId xmlns:p14="http://schemas.microsoft.com/office/powerpoint/2010/main" val="7005670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16 يوليو 2005 تشكيل 4 لجان قطاعية في تنفيذي دبي</a:t>
            </a:r>
          </a:p>
        </p:txBody>
      </p:sp>
      <p:sp>
        <p:nvSpPr>
          <p:cNvPr id="3" name="Content Placeholder 2"/>
          <p:cNvSpPr>
            <a:spLocks noGrp="1"/>
          </p:cNvSpPr>
          <p:nvPr>
            <p:ph idx="1"/>
          </p:nvPr>
        </p:nvSpPr>
        <p:spPr>
          <a:xfrm>
            <a:off x="228600" y="838200"/>
            <a:ext cx="5029200" cy="5029200"/>
          </a:xfrm>
          <a:ln>
            <a:noFill/>
          </a:ln>
        </p:spPr>
        <p:txBody>
          <a:bodyPr/>
          <a:lstStyle/>
          <a:p>
            <a:pPr indent="0" algn="just">
              <a:lnSpc>
                <a:spcPct val="150000"/>
              </a:lnSpc>
              <a:buNone/>
            </a:pPr>
            <a:r>
              <a:rPr lang="ar-SA" dirty="0" smtClean="0"/>
              <a:t>أصدر صاحب السمو </a:t>
            </a:r>
            <a:r>
              <a:rPr lang="ar-SA" dirty="0"/>
              <a:t>الشيخ محمد بن راشد آل مكتوم، بصفته ولي عهد دبي وزير الدفاع آنذاك، قراراً </a:t>
            </a:r>
            <a:r>
              <a:rPr lang="ar-SA" dirty="0" smtClean="0"/>
              <a:t>بإنشاء اربع لجان قطاعية </a:t>
            </a:r>
            <a:r>
              <a:rPr lang="ar-SA" dirty="0"/>
              <a:t>في المجلس </a:t>
            </a:r>
            <a:r>
              <a:rPr lang="ar-SA" dirty="0" smtClean="0"/>
              <a:t>التنفيذي</a:t>
            </a:r>
          </a:p>
          <a:p>
            <a:pPr indent="0" algn="just">
              <a:lnSpc>
                <a:spcPct val="150000"/>
              </a:lnSpc>
              <a:buNone/>
            </a:pPr>
            <a:r>
              <a:rPr lang="ar-SA" dirty="0" smtClean="0"/>
              <a:t>تهدف اللجان الي تفعيل </a:t>
            </a:r>
            <a:r>
              <a:rPr lang="ar-SA" dirty="0"/>
              <a:t>عمل المجلس وقيامه بالدور المناط به على الوجه </a:t>
            </a:r>
            <a:r>
              <a:rPr lang="ar-SA" dirty="0" smtClean="0"/>
              <a:t>الأمثل. </a:t>
            </a:r>
          </a:p>
          <a:p>
            <a:pPr indent="0" algn="just">
              <a:lnSpc>
                <a:spcPct val="150000"/>
              </a:lnSpc>
              <a:buNone/>
            </a:pPr>
            <a:r>
              <a:rPr lang="ar-SA" dirty="0" smtClean="0"/>
              <a:t>اللجان </a:t>
            </a:r>
            <a:r>
              <a:rPr lang="ar-SA" dirty="0"/>
              <a:t>القطاعية </a:t>
            </a:r>
            <a:r>
              <a:rPr lang="ar-SA" dirty="0" smtClean="0"/>
              <a:t>هي: </a:t>
            </a:r>
            <a:r>
              <a:rPr lang="ar-SA" dirty="0"/>
              <a:t>لجنة الأمن والعدل، ولجنة الاقتصاد والتجارة، ولجنة البنية التحتية والبيئة، ولجنة التنمية </a:t>
            </a:r>
            <a:r>
              <a:rPr lang="ar-SA" dirty="0" smtClean="0"/>
              <a:t>الاجتماعية</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110</a:t>
            </a:fld>
            <a:endParaRPr lang="en-US" dirty="0">
              <a:solidFill>
                <a:prstClr val="white"/>
              </a:solidFill>
            </a:endParaRPr>
          </a:p>
        </p:txBody>
      </p:sp>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امر </a:t>
            </a:r>
            <a:r>
              <a:rPr lang="ar-SA" dirty="0"/>
              <a:t>بتشكيل </a:t>
            </a:r>
            <a:r>
              <a:rPr lang="ar-SA" dirty="0" smtClean="0"/>
              <a:t> لجان </a:t>
            </a:r>
            <a:r>
              <a:rPr lang="ar-SA" dirty="0"/>
              <a:t>قطاعية في تنفيذي </a:t>
            </a:r>
            <a:r>
              <a:rPr lang="ar-SA" dirty="0" smtClean="0"/>
              <a:t>دبي</a:t>
            </a:r>
            <a:endParaRPr lang="ar-SA"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5384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 سبتمبر 2005 مسابقة "رواد الأعمال العرب"</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111</a:t>
            </a:fld>
            <a:endParaRPr lang="en-US" dirty="0">
              <a:solidFill>
                <a:prstClr val="white"/>
              </a:solidFill>
            </a:endParaRPr>
          </a:p>
        </p:txBody>
      </p:sp>
      <p:sp>
        <p:nvSpPr>
          <p:cNvPr id="7" name="TextBox 6"/>
          <p:cNvSpPr txBox="1"/>
          <p:nvPr/>
        </p:nvSpPr>
        <p:spPr>
          <a:xfrm>
            <a:off x="304799" y="818867"/>
            <a:ext cx="4952999" cy="4362733"/>
          </a:xfrm>
          <a:prstGeom prst="rect">
            <a:avLst/>
          </a:prstGeom>
          <a:noFill/>
          <a:ln>
            <a:noFill/>
          </a:ln>
        </p:spPr>
        <p:txBody>
          <a:bodyPr wrap="square" rtlCol="0">
            <a:spAutoFit/>
          </a:bodyPr>
          <a:lstStyle/>
          <a:p>
            <a:pPr algn="just" rtl="1">
              <a:lnSpc>
                <a:spcPct val="150000"/>
              </a:lnSpc>
            </a:pPr>
            <a:r>
              <a:rPr lang="ar-SA" dirty="0" smtClean="0"/>
              <a:t>شهد </a:t>
            </a:r>
            <a:r>
              <a:rPr lang="ar-SA" dirty="0"/>
              <a:t>صاحب السمو الشيخ محمد بن راشد آل مكتوم، بصفته ولي عهد دبي وزير الدفاع آنذاك، </a:t>
            </a:r>
            <a:r>
              <a:rPr lang="ar-SA" dirty="0" smtClean="0"/>
              <a:t>اطلاق </a:t>
            </a:r>
            <a:r>
              <a:rPr lang="ar-SA" dirty="0"/>
              <a:t>"شبكة دعم الأعمال العربية" التابعة لـ "منظمة القيادات العربية الشابة" </a:t>
            </a:r>
            <a:r>
              <a:rPr lang="ar-SA" dirty="0" smtClean="0"/>
              <a:t>.</a:t>
            </a:r>
          </a:p>
          <a:p>
            <a:pPr algn="just" rtl="1">
              <a:lnSpc>
                <a:spcPct val="150000"/>
              </a:lnSpc>
            </a:pPr>
            <a:r>
              <a:rPr lang="ar-SA" dirty="0" smtClean="0"/>
              <a:t>مسابقة </a:t>
            </a:r>
            <a:r>
              <a:rPr lang="ar-SA" dirty="0"/>
              <a:t>"رواد الأعمال العرب"، التي تقام سنوياً وتستهدف اختيار اثنين من أفضل خطط المشاريع التي يقدمها أصحاب الأعمال الشباب من مختلف أنحاء العالم العربي، وتقديم التمويل اللازم لتحويل الخطط الفائزة إلى مشاريع حقيقية، بمبلغ يصل حتى مليون دولار لكل خطة</a:t>
            </a:r>
            <a:r>
              <a:rPr lang="ar-SA" dirty="0" smtClean="0"/>
              <a:t>.</a:t>
            </a:r>
          </a:p>
          <a:p>
            <a:pPr algn="just" rtl="1">
              <a:lnSpc>
                <a:spcPct val="150000"/>
              </a:lnSpc>
            </a:pPr>
            <a:r>
              <a:rPr lang="ar-SA" dirty="0" smtClean="0"/>
              <a:t>وخلال المسابقة قام سموه بتوزيع </a:t>
            </a:r>
            <a:r>
              <a:rPr lang="ar-SA" dirty="0"/>
              <a:t>الجوائز على الفائزين بجائزة القيادات العربية الشابة </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90483"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السمو الشيخ محمد بن راشد آل   مكتوم يكرم الفائزين في </a:t>
            </a:r>
            <a:r>
              <a:rPr lang="ar-SA" dirty="0"/>
              <a:t>مسابقة "رواد الأعمال العرب</a:t>
            </a:r>
            <a:r>
              <a:rPr lang="ar-SA" dirty="0" smtClean="0"/>
              <a:t>"</a:t>
            </a:r>
            <a:endParaRPr lang="ar-SA" dirty="0"/>
          </a:p>
        </p:txBody>
      </p:sp>
    </p:spTree>
    <p:extLst>
      <p:ext uri="{BB962C8B-B14F-4D97-AF65-F5344CB8AC3E}">
        <p14:creationId xmlns:p14="http://schemas.microsoft.com/office/powerpoint/2010/main" val="37659424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1 نوفمبر 2005 </a:t>
            </a:r>
            <a:r>
              <a:rPr lang="ar-SA" dirty="0" smtClean="0"/>
              <a:t>هيئة </a:t>
            </a:r>
            <a:r>
              <a:rPr lang="ar-SA" dirty="0"/>
              <a:t>الطرق والمواصلات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112</a:t>
            </a:fld>
            <a:endParaRPr lang="en-US" dirty="0">
              <a:solidFill>
                <a:prstClr val="white"/>
              </a:solidFill>
            </a:endParaRPr>
          </a:p>
        </p:txBody>
      </p:sp>
      <p:sp>
        <p:nvSpPr>
          <p:cNvPr id="5" name="TextBox 4"/>
          <p:cNvSpPr txBox="1"/>
          <p:nvPr/>
        </p:nvSpPr>
        <p:spPr>
          <a:xfrm>
            <a:off x="304800" y="838200"/>
            <a:ext cx="4953000" cy="3531736"/>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مكتوم بن راشد آل مكتوم، نائب رئيس الدولة رئيس مجلس الوزراء، بصفته حاكم إمارة دبي، القانون </a:t>
            </a:r>
            <a:r>
              <a:rPr lang="ar-SA" dirty="0" smtClean="0"/>
              <a:t>بإنشاء </a:t>
            </a:r>
            <a:r>
              <a:rPr lang="ar-SA" dirty="0"/>
              <a:t>هيئة الطرق والمواصلات في </a:t>
            </a:r>
            <a:r>
              <a:rPr lang="ar-SA" dirty="0" smtClean="0"/>
              <a:t>دبي</a:t>
            </a:r>
          </a:p>
          <a:p>
            <a:pPr algn="just" rtl="1">
              <a:lnSpc>
                <a:spcPct val="150000"/>
              </a:lnSpc>
            </a:pPr>
            <a:r>
              <a:rPr lang="ar-SA" b="1" dirty="0" smtClean="0"/>
              <a:t>وتم تعيين صاحب السمو </a:t>
            </a:r>
            <a:r>
              <a:rPr lang="ar-SA" b="1" dirty="0"/>
              <a:t>الشيخ محمد بن راشد آل مكتوم، ولي عهد دبي، رئيساً لهيئة الطرق والمواصلات في </a:t>
            </a:r>
            <a:r>
              <a:rPr lang="ar-SA" b="1" dirty="0" smtClean="0"/>
              <a:t>دبي</a:t>
            </a:r>
            <a:endParaRPr lang="ar-SA" dirty="0"/>
          </a:p>
          <a:p>
            <a:pPr algn="just" rtl="1">
              <a:lnSpc>
                <a:spcPct val="150000"/>
              </a:lnSpc>
            </a:pPr>
            <a:r>
              <a:rPr lang="ar-SA" dirty="0" smtClean="0"/>
              <a:t>وتتولى </a:t>
            </a:r>
            <a:r>
              <a:rPr lang="ar-SA" dirty="0"/>
              <a:t>الهيئة مهام تخطيط وتنفيذ متطلبات النقل والطرق والمرور في الإمارة، وبينها وإمارات الدولة المجاورة بهدف توفير نظام نقل فعّال ومتكامل بما يحقق رؤية الإمارة ويخدم مصالحها </a:t>
            </a:r>
            <a:r>
              <a:rPr lang="ar-SA" dirty="0" smtClean="0"/>
              <a:t>الحيوية</a:t>
            </a:r>
          </a:p>
        </p:txBody>
      </p:sp>
      <p:sp>
        <p:nvSpPr>
          <p:cNvPr id="10" name="TextBox 9"/>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امر </a:t>
            </a:r>
            <a:r>
              <a:rPr lang="ar-SA" dirty="0"/>
              <a:t>إنشاء هيئة الطرق والمواصلات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2435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13 نوفمبر 2005 </a:t>
            </a:r>
            <a:r>
              <a:rPr lang="ar-SA" dirty="0" smtClean="0"/>
              <a:t>المركز </a:t>
            </a:r>
            <a:r>
              <a:rPr lang="ar-SA" dirty="0"/>
              <a:t>المالي العالمي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113</a:t>
            </a:fld>
            <a:endParaRPr lang="en-US" dirty="0">
              <a:solidFill>
                <a:prstClr val="white"/>
              </a:solidFill>
            </a:endParaRPr>
          </a:p>
        </p:txBody>
      </p:sp>
      <p:sp>
        <p:nvSpPr>
          <p:cNvPr id="5" name="Content Placeholder 2"/>
          <p:cNvSpPr txBox="1">
            <a:spLocks/>
          </p:cNvSpPr>
          <p:nvPr/>
        </p:nvSpPr>
        <p:spPr bwMode="auto">
          <a:xfrm>
            <a:off x="228601" y="916012"/>
            <a:ext cx="4952998" cy="5256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شهد صاحب السمو الشيخ محمد بن راشد آل مكتوم، </a:t>
            </a:r>
            <a:r>
              <a:rPr lang="ar-SA" dirty="0"/>
              <a:t>بصفته ولي عهد دبي وزير الدفاع آنذاك، الاحتفال </a:t>
            </a:r>
            <a:r>
              <a:rPr lang="ar-SA" dirty="0" smtClean="0"/>
              <a:t>بمناسبة الافتتاح الرسمي لمركز دبي المالي العالمي، الذي كان فكرة من افكار سموه وتحول إلى واقع خلال عام واحد</a:t>
            </a:r>
          </a:p>
          <a:p>
            <a:pPr indent="0" algn="just">
              <a:lnSpc>
                <a:spcPct val="150000"/>
              </a:lnSpc>
              <a:buFont typeface="Wingdings 3" pitchFamily="18" charset="2"/>
              <a:buNone/>
            </a:pPr>
            <a:r>
              <a:rPr lang="ar-SA" dirty="0" smtClean="0"/>
              <a:t>الهدف من إنشاء المركز تعزيز سمعة دولة الإمارات في الأوساط الاستثمارية العالمية في القطاع المالي والمصرفي، التي تبحث عن أسواق استثمارية جديدة في المنطقة، إلى جانب الأمن والاستقرار والمرافق الخدمية والموقع الاستراتيجي والتسهيلات التي توفرها دبي ودولة الإمارات لكل قاصديها من مستثمرين وغيرهم</a:t>
            </a:r>
          </a:p>
          <a:p>
            <a:pPr algn="just">
              <a:lnSpc>
                <a:spcPct val="150000"/>
              </a:lnSpc>
            </a:pP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السمو الشيخ محمد بن راشد آل   مكتوم افتتح المركز </a:t>
            </a:r>
            <a:r>
              <a:rPr lang="ar-SA" dirty="0"/>
              <a:t>المالي </a:t>
            </a:r>
            <a:r>
              <a:rPr lang="ar-SA" dirty="0" smtClean="0"/>
              <a:t>العالمي</a:t>
            </a:r>
            <a:endParaRPr lang="ar-SA" dirty="0"/>
          </a:p>
        </p:txBody>
      </p:sp>
    </p:spTree>
    <p:extLst>
      <p:ext uri="{BB962C8B-B14F-4D97-AF65-F5344CB8AC3E}">
        <p14:creationId xmlns:p14="http://schemas.microsoft.com/office/powerpoint/2010/main" val="40392005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14 نوفمبر 2005 </a:t>
            </a:r>
            <a:r>
              <a:rPr lang="ar-SA" dirty="0" smtClean="0"/>
              <a:t>برنامج </a:t>
            </a:r>
            <a:r>
              <a:rPr lang="ar-SA" dirty="0"/>
              <a:t>الإمارات لتطوير الكوادر الوطنية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114</a:t>
            </a:fld>
            <a:endParaRPr lang="en-US" dirty="0">
              <a:solidFill>
                <a:prstClr val="white"/>
              </a:solidFill>
            </a:endParaRPr>
          </a:p>
        </p:txBody>
      </p:sp>
      <p:sp>
        <p:nvSpPr>
          <p:cNvPr id="7" name="Content Placeholder 2"/>
          <p:cNvSpPr txBox="1">
            <a:spLocks/>
          </p:cNvSpPr>
          <p:nvPr/>
        </p:nvSpPr>
        <p:spPr bwMode="auto">
          <a:xfrm>
            <a:off x="228600" y="838200"/>
            <a:ext cx="489145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أطلق صاحب السمو الشيخ محمد بن راشد آل مكتوم، </a:t>
            </a:r>
            <a:r>
              <a:rPr lang="ar-SA" dirty="0"/>
              <a:t>بصفته ولي عهد دبي وزير الدفاع آنذاك، مبادرة </a:t>
            </a:r>
            <a:r>
              <a:rPr lang="ar-SA" dirty="0" smtClean="0"/>
              <a:t>وطنية جديدة لدعم قطاع الشباب وتشغيله وتفعيل دوره في التنمية الاقتصادية والإدارية والرياضية والاجتماعية . </a:t>
            </a:r>
          </a:p>
          <a:p>
            <a:pPr indent="0" algn="just">
              <a:lnSpc>
                <a:spcPct val="150000"/>
              </a:lnSpc>
              <a:buNone/>
            </a:pPr>
            <a:r>
              <a:rPr lang="ar-SA" dirty="0" smtClean="0"/>
              <a:t>برنامج الإمارات لتطوير الكوادر الوطنية، يتولى مهمة تدريب وإعداد الشباب وتأهيلهم للعمل في شركات القطاع الخاص في الدولة.</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السمو الشيخ محمد بن راشد آل   مكتوم يطلق </a:t>
            </a:r>
            <a:r>
              <a:rPr lang="ar-SA" dirty="0"/>
              <a:t>برنامج الإمارات لتطوير الكوادر </a:t>
            </a:r>
            <a:r>
              <a:rPr lang="ar-SA" dirty="0" smtClean="0"/>
              <a:t>الوطنية</a:t>
            </a:r>
            <a:endParaRPr lang="ar-SA" dirty="0"/>
          </a:p>
        </p:txBody>
      </p:sp>
    </p:spTree>
    <p:extLst>
      <p:ext uri="{BB962C8B-B14F-4D97-AF65-F5344CB8AC3E}">
        <p14:creationId xmlns:p14="http://schemas.microsoft.com/office/powerpoint/2010/main" val="38690116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20-21نوفمبر2005 المؤتمر الخليجي للتجارة الإلكترونية الاول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115</a:t>
            </a:fld>
            <a:endParaRPr lang="en-US" dirty="0">
              <a:solidFill>
                <a:prstClr val="white"/>
              </a:solidFill>
            </a:endParaRPr>
          </a:p>
        </p:txBody>
      </p:sp>
      <p:sp>
        <p:nvSpPr>
          <p:cNvPr id="5" name="TextBox 4"/>
          <p:cNvSpPr txBox="1"/>
          <p:nvPr/>
        </p:nvSpPr>
        <p:spPr>
          <a:xfrm>
            <a:off x="228601" y="762000"/>
            <a:ext cx="5029200" cy="4662815"/>
          </a:xfrm>
          <a:prstGeom prst="rect">
            <a:avLst/>
          </a:prstGeom>
          <a:noFill/>
          <a:ln>
            <a:noFill/>
          </a:ln>
        </p:spPr>
        <p:txBody>
          <a:bodyPr wrap="square" rtlCol="0">
            <a:spAutoFit/>
          </a:bodyPr>
          <a:lstStyle/>
          <a:p>
            <a:pPr algn="just" rtl="1">
              <a:lnSpc>
                <a:spcPct val="150000"/>
              </a:lnSpc>
            </a:pPr>
            <a:r>
              <a:rPr lang="ar-SA" dirty="0" smtClean="0"/>
              <a:t>تحت رعاية صاحب السمو الشيخ محمد بن راشد آل مكتوم بصفته ولي عهد دبي وزير الدفاع آنذاك، تم الاعلان عن </a:t>
            </a:r>
            <a:r>
              <a:rPr lang="ar-SA" b="1" dirty="0" smtClean="0"/>
              <a:t>أول مؤتمر خليجي للتجارة الالكترونية </a:t>
            </a:r>
            <a:r>
              <a:rPr lang="ar-SA" dirty="0" smtClean="0"/>
              <a:t>عقد بأبوظبي،  حضر </a:t>
            </a:r>
            <a:r>
              <a:rPr lang="ar-SA" dirty="0"/>
              <a:t>15 وزيراً من دول مجلس التعاون والدول العربية الأخرى. </a:t>
            </a:r>
            <a:endParaRPr lang="ar-SA" dirty="0" smtClean="0"/>
          </a:p>
          <a:p>
            <a:pPr algn="just" rtl="1">
              <a:lnSpc>
                <a:spcPct val="150000"/>
              </a:lnSpc>
            </a:pPr>
            <a:r>
              <a:rPr lang="ar-SA" dirty="0" smtClean="0"/>
              <a:t>اتخذ هذا القرار في </a:t>
            </a:r>
            <a:r>
              <a:rPr lang="ar-SA" dirty="0"/>
              <a:t>الأمانة العامة لدول المجلس بان يقام سنويا وبشكل دوري بالدول الأعضاء في إطار سلسلة من الإجراءات التنسيقية التي تعتزم دول مجلس التعاون اتخاذها </a:t>
            </a:r>
            <a:r>
              <a:rPr lang="ar-SA" dirty="0" smtClean="0"/>
              <a:t>ومنها (إعداد </a:t>
            </a:r>
            <a:r>
              <a:rPr lang="ar-SA" dirty="0"/>
              <a:t>قانون موحد للتجارة الالكترونية </a:t>
            </a:r>
            <a:r>
              <a:rPr lang="ar-SA" dirty="0" smtClean="0"/>
              <a:t>-تطوير </a:t>
            </a:r>
            <a:r>
              <a:rPr lang="ar-SA" dirty="0"/>
              <a:t>البنية التحتية للمدفوعات والاتصالات المباشرة </a:t>
            </a:r>
            <a:r>
              <a:rPr lang="ar-SA" dirty="0" smtClean="0"/>
              <a:t>-توحيد </a:t>
            </a:r>
            <a:r>
              <a:rPr lang="ar-SA" dirty="0"/>
              <a:t>عقود المشتريات عبر الاتصال الالكتروني </a:t>
            </a:r>
            <a:r>
              <a:rPr lang="ar-SA" dirty="0" smtClean="0"/>
              <a:t>-الاتجاه </a:t>
            </a:r>
            <a:r>
              <a:rPr lang="ar-SA" dirty="0"/>
              <a:t>نحو تطوير نظام الدفاع الالكتروني الخليجي </a:t>
            </a:r>
            <a:r>
              <a:rPr lang="ar-SA" dirty="0" smtClean="0"/>
              <a:t>-نظام الرسوم </a:t>
            </a:r>
            <a:r>
              <a:rPr lang="ar-SA" dirty="0"/>
              <a:t>عبر التجارة الالكترونية </a:t>
            </a:r>
            <a:r>
              <a:rPr lang="ar-SA" dirty="0" smtClean="0"/>
              <a:t>-نظام </a:t>
            </a:r>
            <a:r>
              <a:rPr lang="ar-SA" dirty="0"/>
              <a:t>امني </a:t>
            </a:r>
            <a:r>
              <a:rPr lang="ar-SA" dirty="0" smtClean="0"/>
              <a:t>متكامل)</a:t>
            </a:r>
            <a:endParaRPr lang="en-US"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المؤتمر الخليجي للتجارة الإلكترونية الاول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21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26 نوفمبر 2005 برنامج الإمارات لتطوير الكوادر الوطنية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116</a:t>
            </a:fld>
            <a:endParaRPr lang="en-US" dirty="0">
              <a:solidFill>
                <a:prstClr val="white"/>
              </a:solidFill>
            </a:endParaRPr>
          </a:p>
        </p:txBody>
      </p:sp>
      <p:sp>
        <p:nvSpPr>
          <p:cNvPr id="7" name="Content Placeholder 6"/>
          <p:cNvSpPr>
            <a:spLocks noGrp="1"/>
          </p:cNvSpPr>
          <p:nvPr>
            <p:ph idx="1"/>
          </p:nvPr>
        </p:nvSpPr>
        <p:spPr>
          <a:xfrm>
            <a:off x="304801" y="838200"/>
            <a:ext cx="4949588" cy="5486400"/>
          </a:xfrm>
          <a:ln>
            <a:noFill/>
          </a:ln>
        </p:spPr>
        <p:txBody>
          <a:bodyPr/>
          <a:lstStyle/>
          <a:p>
            <a:pPr indent="0" algn="just">
              <a:lnSpc>
                <a:spcPct val="150000"/>
              </a:lnSpc>
              <a:buNone/>
            </a:pPr>
            <a:r>
              <a:rPr lang="ar-SA" dirty="0" smtClean="0"/>
              <a:t>زار صاحب السمو </a:t>
            </a:r>
            <a:r>
              <a:rPr lang="ar-SA" dirty="0"/>
              <a:t>الشيخ محمد بن راشد آل مكتوم، بصفته ولي عهد دبي وزير الدفاع آنذاك، مقر معهد دبي لتنمية الموارد البشرية، الذي يحتضن </a:t>
            </a:r>
            <a:r>
              <a:rPr lang="ar-SA" b="1" dirty="0"/>
              <a:t>الدورة الأولى لتدريب </a:t>
            </a:r>
            <a:r>
              <a:rPr lang="ar-SA" b="1" dirty="0" smtClean="0"/>
              <a:t>الشباب </a:t>
            </a:r>
            <a:r>
              <a:rPr lang="ar-SA" dirty="0"/>
              <a:t>من الجنسين في إطار برنامج الإمارات لتطوير الكوادر الوطنية، الذي أطلقه سموه في وقت سابق. </a:t>
            </a:r>
            <a:endParaRPr lang="ar-SA" dirty="0" smtClean="0"/>
          </a:p>
          <a:p>
            <a:pPr indent="0" algn="just">
              <a:lnSpc>
                <a:spcPct val="150000"/>
              </a:lnSpc>
              <a:buNone/>
            </a:pPr>
            <a:r>
              <a:rPr lang="ar-SA" dirty="0" smtClean="0"/>
              <a:t>وقد </a:t>
            </a:r>
            <a:r>
              <a:rPr lang="ar-SA" dirty="0"/>
              <a:t>التقى سمو الشيخ محمد المتدربين والمتدربات داخل فصول المعهد، وحضر جانباً من المحاضرات النظرية والعملية، التي يتلقاها الشباب على أيدي خبراء ومحاضرين </a:t>
            </a:r>
            <a:r>
              <a:rPr lang="ar-SA" dirty="0" smtClean="0"/>
              <a:t>متخصصين</a:t>
            </a:r>
            <a:endParaRPr lang="ar-SA"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السمو الشيخ محمد بن راشد آل   مكتوم يطلق يزور </a:t>
            </a:r>
            <a:r>
              <a:rPr lang="ar-SA" dirty="0"/>
              <a:t>برنامج الإمارات لتطوير الكوادر </a:t>
            </a:r>
            <a:r>
              <a:rPr lang="ar-SA" dirty="0" smtClean="0"/>
              <a:t>الوطنية</a:t>
            </a:r>
            <a:endParaRPr lang="ar-SA" dirty="0"/>
          </a:p>
        </p:txBody>
      </p:sp>
    </p:spTree>
    <p:extLst>
      <p:ext uri="{BB962C8B-B14F-4D97-AF65-F5344CB8AC3E}">
        <p14:creationId xmlns:p14="http://schemas.microsoft.com/office/powerpoint/2010/main" val="14486581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 ديسمبر 2005 بتشكيل مجلس أمناء برنامج الإمارات لتطوير الموارد البشرية الوطنية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117</a:t>
            </a:fld>
            <a:endParaRPr lang="en-US" dirty="0">
              <a:solidFill>
                <a:prstClr val="white"/>
              </a:solidFill>
            </a:endParaRPr>
          </a:p>
        </p:txBody>
      </p:sp>
      <p:sp>
        <p:nvSpPr>
          <p:cNvPr id="7" name="Content Placeholder 2"/>
          <p:cNvSpPr txBox="1">
            <a:spLocks/>
          </p:cNvSpPr>
          <p:nvPr/>
        </p:nvSpPr>
        <p:spPr bwMode="auto">
          <a:xfrm>
            <a:off x="304800" y="838200"/>
            <a:ext cx="49530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a:t>
            </a:r>
            <a:r>
              <a:rPr lang="ar-SA" dirty="0"/>
              <a:t>بصفته ولي عهد دبي وزير الدفاع آنذاك، قراراً </a:t>
            </a:r>
            <a:r>
              <a:rPr lang="ar-SA" dirty="0" smtClean="0"/>
              <a:t>بتشكيل مجلس أمناء برنامج الإمارات لتطوير الموارد البشرية الوطنية. </a:t>
            </a:r>
          </a:p>
          <a:p>
            <a:pPr indent="0" algn="just">
              <a:lnSpc>
                <a:spcPct val="150000"/>
              </a:lnSpc>
              <a:buNone/>
            </a:pPr>
            <a:r>
              <a:rPr lang="ar-SA" dirty="0" smtClean="0"/>
              <a:t>وذلك لتعزيز مساهمة القوى العاملة الوطنية في تنمية الاقتصاد الوطني، من خلال مشاركتها في تشغيل وتطوير القطاع الخاص. </a:t>
            </a:r>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يأمر </a:t>
            </a:r>
            <a:r>
              <a:rPr lang="ar-SA" dirty="0"/>
              <a:t>بتشكيل مجلس أمناء برنامج الإمارات لتطوير الموارد البشرية </a:t>
            </a:r>
            <a:r>
              <a:rPr lang="ar-SA" dirty="0" smtClean="0"/>
              <a:t>الوطنية</a:t>
            </a: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4774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4 ديسمبر 2005 منتدى القيادات الشابة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118</a:t>
            </a:fld>
            <a:endParaRPr lang="en-US" dirty="0">
              <a:solidFill>
                <a:prstClr val="white"/>
              </a:solidFill>
            </a:endParaRPr>
          </a:p>
        </p:txBody>
      </p:sp>
      <p:sp>
        <p:nvSpPr>
          <p:cNvPr id="5" name="TextBox 4"/>
          <p:cNvSpPr txBox="1"/>
          <p:nvPr/>
        </p:nvSpPr>
        <p:spPr>
          <a:xfrm>
            <a:off x="304800" y="773030"/>
            <a:ext cx="4953000" cy="5078313"/>
          </a:xfrm>
          <a:prstGeom prst="rect">
            <a:avLst/>
          </a:prstGeom>
          <a:noFill/>
          <a:ln>
            <a:noFill/>
          </a:ln>
        </p:spPr>
        <p:txBody>
          <a:bodyPr wrap="square" rtlCol="0">
            <a:spAutoFit/>
          </a:bodyPr>
          <a:lstStyle/>
          <a:p>
            <a:pPr algn="just" rtl="1">
              <a:lnSpc>
                <a:spcPct val="150000"/>
              </a:lnSpc>
            </a:pPr>
            <a:r>
              <a:rPr lang="ar-SA" dirty="0" smtClean="0"/>
              <a:t>افتتح </a:t>
            </a:r>
            <a:r>
              <a:rPr lang="ar-SA" dirty="0"/>
              <a:t>صاحب السمو الشيخ محمد بن راشد آل مكتوم بصفته ولي عهد دبي وزير الدفاع آنذاك، منتدى القيادات العربية </a:t>
            </a:r>
            <a:r>
              <a:rPr lang="ar-SA" dirty="0" smtClean="0"/>
              <a:t>الشابة.</a:t>
            </a:r>
          </a:p>
          <a:p>
            <a:pPr indent="0" algn="just" rtl="1">
              <a:lnSpc>
                <a:spcPct val="150000"/>
              </a:lnSpc>
              <a:buNone/>
            </a:pPr>
            <a:r>
              <a:rPr lang="ar-SA" dirty="0"/>
              <a:t>منتدى القيادات العربية الشابة تأسس بمبادرة من المنتدى الاقتصادي العالمي، وقد كشف عن خطة عمل طموحة لتفعيل وتسريع عملية التغيير البنَّاء في الوطن العربي ودمج اقتصاد المنطقة مع الاقتصاد العالمي، وتركز خطة العمل المقترحة، التي تم إطلاقها في اليوم الأول من اجتماعات "المنتدى الاقتصادي العالمي في الأردن 2004، على تنمية وتطوير الموارد البشرية العربية، بما يحقق الأهداف المنشودة التي تأسس المنتدى لأجلها، وبما يضمن توحيد طاقات الشباب العرب المتميزين في جميع قطاعات المجتمع بهدف قيادة عملية التطوير وتعزيز الأمل والثقة بالمستقبل</a:t>
            </a:r>
            <a:r>
              <a:rPr lang="ar-SA" dirty="0" smtClean="0"/>
              <a:t>.</a:t>
            </a:r>
            <a:endParaRPr lang="ar-SA" sz="16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3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يلقي كلمة خلال </a:t>
            </a:r>
            <a:r>
              <a:rPr lang="ar-SA" dirty="0"/>
              <a:t>منتدى القيادات الشابة</a:t>
            </a:r>
          </a:p>
        </p:txBody>
      </p:sp>
    </p:spTree>
    <p:extLst>
      <p:ext uri="{BB962C8B-B14F-4D97-AF65-F5344CB8AC3E}">
        <p14:creationId xmlns:p14="http://schemas.microsoft.com/office/powerpoint/2010/main" val="239436479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ديسمبر 2005 مؤتمر الإعلام العربي والعالمي الرابع</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119</a:t>
            </a:fld>
            <a:endParaRPr lang="en-US" dirty="0">
              <a:solidFill>
                <a:prstClr val="white"/>
              </a:solidFill>
            </a:endParaRPr>
          </a:p>
        </p:txBody>
      </p:sp>
      <p:sp>
        <p:nvSpPr>
          <p:cNvPr id="9" name="Content Placeholder 2"/>
          <p:cNvSpPr>
            <a:spLocks noGrp="1"/>
          </p:cNvSpPr>
          <p:nvPr>
            <p:ph idx="1"/>
          </p:nvPr>
        </p:nvSpPr>
        <p:spPr>
          <a:xfrm>
            <a:off x="228600" y="838200"/>
            <a:ext cx="5029200" cy="5334000"/>
          </a:xfrm>
          <a:ln>
            <a:noFill/>
          </a:ln>
        </p:spPr>
        <p:txBody>
          <a:bodyPr/>
          <a:lstStyle/>
          <a:p>
            <a:pPr indent="0" algn="just">
              <a:lnSpc>
                <a:spcPct val="150000"/>
              </a:lnSpc>
              <a:buNone/>
            </a:pPr>
            <a:r>
              <a:rPr lang="ar-SA" dirty="0" smtClean="0"/>
              <a:t>تحت رعاية صاحب السمو </a:t>
            </a:r>
            <a:r>
              <a:rPr lang="ar-SA" dirty="0"/>
              <a:t>الشيخ محمد بن راشد آل مكتوم بصفته ولي عهد دبي وزير الدفاع آنذاك، </a:t>
            </a:r>
            <a:r>
              <a:rPr lang="ar-SA" dirty="0" smtClean="0"/>
              <a:t>تم افتتاح فعاليات </a:t>
            </a:r>
            <a:r>
              <a:rPr lang="ar-SA" dirty="0"/>
              <a:t>مؤتمر الإعلام العربي والعالمي </a:t>
            </a:r>
            <a:endParaRPr lang="ar-SA" dirty="0" smtClean="0"/>
          </a:p>
          <a:p>
            <a:pPr indent="0" algn="just">
              <a:lnSpc>
                <a:spcPct val="150000"/>
              </a:lnSpc>
              <a:buNone/>
            </a:pPr>
            <a:r>
              <a:rPr lang="ar-SA" dirty="0" smtClean="0"/>
              <a:t>المؤتمر  بحث </a:t>
            </a:r>
            <a:r>
              <a:rPr lang="ar-SA" dirty="0"/>
              <a:t>عدداً من المواضيع والقضايا الإعلامية تحت عنوان "الإعلام </a:t>
            </a:r>
            <a:r>
              <a:rPr lang="ar-SA" dirty="0" smtClean="0"/>
              <a:t>والتغطية"</a:t>
            </a:r>
          </a:p>
          <a:p>
            <a:pPr indent="0" algn="just">
              <a:lnSpc>
                <a:spcPct val="150000"/>
              </a:lnSpc>
              <a:buNone/>
            </a:pPr>
            <a:r>
              <a:rPr lang="ar-SA" dirty="0" smtClean="0"/>
              <a:t>شكل المؤتمر فرصة للإعلاميين </a:t>
            </a:r>
            <a:r>
              <a:rPr lang="ar-SA" dirty="0"/>
              <a:t>العرب كي يلتقوا ويجتمعوا مع نظرائهم الأجانب ويتحاوروا </a:t>
            </a:r>
            <a:r>
              <a:rPr lang="ar-SA" dirty="0" smtClean="0"/>
              <a:t>لبناء </a:t>
            </a:r>
            <a:r>
              <a:rPr lang="ar-SA" dirty="0"/>
              <a:t>منظومة تعاون وتنسيق لبلورة إعلام عربي وعالمي واقعي وشفاف وذي مصداقية بعيداً عن التحريف </a:t>
            </a:r>
            <a:r>
              <a:rPr lang="ar-SA" dirty="0" smtClean="0"/>
              <a:t>والتهويل</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مؤتمر الإعلام العربي والعالمي الرابع</a:t>
            </a:r>
          </a:p>
        </p:txBody>
      </p:sp>
    </p:spTree>
    <p:extLst>
      <p:ext uri="{BB962C8B-B14F-4D97-AF65-F5344CB8AC3E}">
        <p14:creationId xmlns:p14="http://schemas.microsoft.com/office/powerpoint/2010/main" val="2605640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أوائل العام 1995 اطلاق مهرجان دبي للتسوّق</a:t>
            </a:r>
          </a:p>
        </p:txBody>
      </p:sp>
      <p:sp>
        <p:nvSpPr>
          <p:cNvPr id="3" name="Content Placeholder 2"/>
          <p:cNvSpPr>
            <a:spLocks noGrp="1"/>
          </p:cNvSpPr>
          <p:nvPr>
            <p:ph idx="1"/>
          </p:nvPr>
        </p:nvSpPr>
        <p:spPr>
          <a:xfrm>
            <a:off x="304800" y="838200"/>
            <a:ext cx="5029200" cy="5715000"/>
          </a:xfrm>
          <a:ln>
            <a:noFill/>
          </a:ln>
        </p:spPr>
        <p:txBody>
          <a:bodyPr/>
          <a:lstStyle/>
          <a:p>
            <a:pPr indent="0" algn="just">
              <a:lnSpc>
                <a:spcPct val="150000"/>
              </a:lnSpc>
              <a:buNone/>
            </a:pPr>
            <a:r>
              <a:rPr lang="ar-SA" dirty="0" smtClean="0"/>
              <a:t>اعلن صاحب </a:t>
            </a:r>
            <a:r>
              <a:rPr lang="ar-SA" dirty="0"/>
              <a:t>السمو الشيخ محمد </a:t>
            </a:r>
            <a:r>
              <a:rPr lang="ar-SA" dirty="0" smtClean="0"/>
              <a:t>بن راشد آل مكتوم </a:t>
            </a:r>
            <a:r>
              <a:rPr lang="ar-SA" dirty="0"/>
              <a:t>بصفته ولي عهد دبي وزير الدفاع آنذاك، </a:t>
            </a:r>
            <a:r>
              <a:rPr lang="ar-SA" dirty="0" smtClean="0"/>
              <a:t>عن اطلاق مهرجان </a:t>
            </a:r>
            <a:r>
              <a:rPr lang="ar-SA" dirty="0"/>
              <a:t>دبي </a:t>
            </a:r>
            <a:r>
              <a:rPr lang="ar-SA" dirty="0" smtClean="0"/>
              <a:t>للتسوق، ويعتبر اطلاق المهرجان من مبادرات سموه الاولي والتي رسخت دوره </a:t>
            </a:r>
            <a:r>
              <a:rPr lang="ar-SA" dirty="0"/>
              <a:t>القيادي كولي </a:t>
            </a:r>
            <a:r>
              <a:rPr lang="ar-SA" dirty="0" smtClean="0"/>
              <a:t>عهد</a:t>
            </a:r>
          </a:p>
          <a:p>
            <a:pPr indent="0" algn="just">
              <a:lnSpc>
                <a:spcPct val="150000"/>
              </a:lnSpc>
              <a:buNone/>
            </a:pPr>
            <a:r>
              <a:rPr lang="ar-SA" dirty="0" smtClean="0"/>
              <a:t> الهدف </a:t>
            </a:r>
            <a:r>
              <a:rPr lang="ar-SA" dirty="0"/>
              <a:t>من </a:t>
            </a:r>
            <a:r>
              <a:rPr lang="ar-SA" dirty="0" smtClean="0"/>
              <a:t>المهرجان السنوي</a:t>
            </a:r>
            <a:r>
              <a:rPr lang="ar-SA" dirty="0"/>
              <a:t>، </a:t>
            </a:r>
            <a:r>
              <a:rPr lang="ar-SA" dirty="0" smtClean="0"/>
              <a:t>هو توظيفه </a:t>
            </a:r>
            <a:r>
              <a:rPr lang="ar-SA" dirty="0"/>
              <a:t>وسيلة للترويج للاقتصاد الإماراتي على المستوى </a:t>
            </a:r>
            <a:r>
              <a:rPr lang="ar-SA" dirty="0" smtClean="0"/>
              <a:t>العالمي، </a:t>
            </a:r>
            <a:r>
              <a:rPr lang="ar-SA" dirty="0"/>
              <a:t>إذ بلغت قيمة المبيعات ما يقارب المليار دولار في دورته </a:t>
            </a:r>
            <a:r>
              <a:rPr lang="ar-SA" dirty="0" smtClean="0"/>
              <a:t>الأولى</a:t>
            </a:r>
            <a:endParaRPr lang="ar-SA" sz="1600" b="1" dirty="0" smtClean="0"/>
          </a:p>
          <a:p>
            <a:pPr indent="0" algn="just">
              <a:lnSpc>
                <a:spcPct val="150000"/>
              </a:lnSpc>
              <a:buNone/>
            </a:pPr>
            <a:endParaRPr lang="ar-SA" sz="1600"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a:t>
            </a:fld>
            <a:endParaRPr lang="en-US" dirty="0">
              <a:solidFill>
                <a:prstClr val="white"/>
              </a:solidFill>
            </a:endParaRPr>
          </a:p>
        </p:txBody>
      </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143" t="4478" r="3429" b="24991"/>
          <a:stretch/>
        </p:blipFill>
        <p:spPr bwMode="auto">
          <a:xfrm>
            <a:off x="5334000" y="914400"/>
            <a:ext cx="371300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34000" y="3632537"/>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يتفقد قرية التراث في مهرجان التسوق 1995</a:t>
            </a:r>
            <a:endParaRPr lang="en-US" dirty="0"/>
          </a:p>
        </p:txBody>
      </p:sp>
    </p:spTree>
    <p:extLst>
      <p:ext uri="{BB962C8B-B14F-4D97-AF65-F5344CB8AC3E}">
        <p14:creationId xmlns:p14="http://schemas.microsoft.com/office/powerpoint/2010/main" val="21384992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4 يناير 2006صاحب السمو الشيخ محمد بن راشد آل </a:t>
            </a:r>
            <a:r>
              <a:rPr lang="ar-SA" dirty="0" smtClean="0"/>
              <a:t>مكتوم </a:t>
            </a:r>
            <a:r>
              <a:rPr lang="ar-SA" dirty="0"/>
              <a:t>حاكما لامارة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120</a:t>
            </a:fld>
            <a:endParaRPr lang="en-US" dirty="0">
              <a:solidFill>
                <a:prstClr val="white"/>
              </a:solidFill>
            </a:endParaRPr>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74"/>
          <a:stretch/>
        </p:blipFill>
        <p:spPr bwMode="auto">
          <a:xfrm>
            <a:off x="5257800" y="914400"/>
            <a:ext cx="369975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81000" y="838200"/>
            <a:ext cx="4800600" cy="1703030"/>
          </a:xfrm>
          <a:prstGeom prst="rect">
            <a:avLst/>
          </a:prstGeom>
          <a:noFill/>
          <a:ln>
            <a:noFill/>
          </a:ln>
        </p:spPr>
        <p:txBody>
          <a:bodyPr wrap="square" rtlCol="0">
            <a:spAutoFit/>
          </a:bodyPr>
          <a:lstStyle/>
          <a:p>
            <a:pPr algn="just" rtl="1">
              <a:lnSpc>
                <a:spcPct val="150000"/>
              </a:lnSpc>
              <a:buClr>
                <a:srgbClr val="C00000"/>
              </a:buClr>
            </a:pPr>
            <a:r>
              <a:rPr lang="en-US" dirty="0" smtClean="0"/>
              <a:t>تولي </a:t>
            </a:r>
            <a:r>
              <a:rPr lang="en-US" dirty="0"/>
              <a:t>صاحب السمو الشيخ محمد بن راشد آل مكتوم نائب رئيس الدولة رئيس مجلس الوزراء حاكم </a:t>
            </a:r>
            <a:r>
              <a:rPr lang="en-US" dirty="0" smtClean="0"/>
              <a:t>دبي، </a:t>
            </a:r>
            <a:r>
              <a:rPr lang="en-US" dirty="0"/>
              <a:t>مقاليد الحكم في إمارة </a:t>
            </a:r>
            <a:r>
              <a:rPr lang="en-US" dirty="0" smtClean="0"/>
              <a:t>دبي</a:t>
            </a:r>
            <a:r>
              <a:rPr lang="ar-SA" dirty="0"/>
              <a:t> </a:t>
            </a:r>
            <a:r>
              <a:rPr lang="ar-SA" dirty="0" smtClean="0"/>
              <a:t>في هذا اليوم </a:t>
            </a:r>
            <a:r>
              <a:rPr lang="en-US" dirty="0" smtClean="0"/>
              <a:t>خلفاً </a:t>
            </a:r>
            <a:r>
              <a:rPr lang="en-US" dirty="0"/>
              <a:t>لأخيه المغفور له، بإذن الله، الشيخ مكتوم بن راشد آل مكتوم، الذي انتقل إلى رحمة الله ليلة </a:t>
            </a:r>
            <a:r>
              <a:rPr lang="ar-SA" dirty="0" smtClean="0"/>
              <a:t>4 </a:t>
            </a:r>
            <a:r>
              <a:rPr lang="en-US" dirty="0" smtClean="0"/>
              <a:t>يناير </a:t>
            </a:r>
            <a:r>
              <a:rPr lang="ar-SA" dirty="0" smtClean="0"/>
              <a:t>2006</a:t>
            </a:r>
            <a:endParaRPr lang="ar-SA"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حاكما لامارة دبي</a:t>
            </a:r>
            <a:endParaRPr lang="ar-SA"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87143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يناير 2006 صاحب السمو الشيخ محمد بن راشد نائباً لرئيس الدولة ورئيساً لمجلس الوزراء</a:t>
            </a:r>
          </a:p>
        </p:txBody>
      </p:sp>
      <p:sp>
        <p:nvSpPr>
          <p:cNvPr id="3" name="Content Placeholder 2"/>
          <p:cNvSpPr>
            <a:spLocks noGrp="1"/>
          </p:cNvSpPr>
          <p:nvPr>
            <p:ph idx="1"/>
          </p:nvPr>
        </p:nvSpPr>
        <p:spPr>
          <a:xfrm>
            <a:off x="304800" y="838200"/>
            <a:ext cx="4953000" cy="5181600"/>
          </a:xfrm>
          <a:ln>
            <a:noFill/>
          </a:ln>
        </p:spPr>
        <p:txBody>
          <a:bodyPr/>
          <a:lstStyle/>
          <a:p>
            <a:pPr indent="0" algn="just">
              <a:lnSpc>
                <a:spcPct val="150000"/>
              </a:lnSpc>
              <a:buNone/>
            </a:pPr>
            <a:r>
              <a:rPr lang="ar-SA" dirty="0" smtClean="0"/>
              <a:t>انتخب </a:t>
            </a:r>
            <a:r>
              <a:rPr lang="ar-SA" dirty="0"/>
              <a:t>المجلس الأعلى في اجتماعه </a:t>
            </a:r>
            <a:r>
              <a:rPr lang="ar-SA" dirty="0" smtClean="0"/>
              <a:t>برئاسة </a:t>
            </a:r>
            <a:r>
              <a:rPr lang="ar-SA" dirty="0"/>
              <a:t>صاحب السمو الشيخ خليفة بن زايد آل نهيان، رئيس الدولة </a:t>
            </a:r>
            <a:r>
              <a:rPr lang="ar-SA" dirty="0" smtClean="0"/>
              <a:t>و </a:t>
            </a:r>
            <a:r>
              <a:rPr lang="ar-SA" dirty="0"/>
              <a:t>بحضور أصحاب السمو أعضاء المجلس الأعلى للاتحاد حكام الإمارات، صاحب السمو الشيخ محمد بن راشد آل مكتوم عضو المجلس الأعلى حاكم دبي نائباً لرئيس </a:t>
            </a:r>
            <a:r>
              <a:rPr lang="ar-SA" dirty="0" smtClean="0"/>
              <a:t>الدولة</a:t>
            </a:r>
          </a:p>
          <a:p>
            <a:pPr indent="0" algn="just">
              <a:lnSpc>
                <a:spcPct val="150000"/>
              </a:lnSpc>
              <a:buNone/>
            </a:pPr>
            <a:r>
              <a:rPr lang="ar-SA" dirty="0" smtClean="0"/>
              <a:t>ووافق </a:t>
            </a:r>
            <a:r>
              <a:rPr lang="ar-SA" dirty="0"/>
              <a:t>أعضاء المجلس الأعلى للاتحاد على اقتراح صاحب السمو رئيس الدولة بتكليف صاحب السمو الشيخ محمد بن راشد آل مكتوم </a:t>
            </a:r>
            <a:r>
              <a:rPr lang="ar-SA" dirty="0" smtClean="0"/>
              <a:t>رئاسة </a:t>
            </a:r>
            <a:r>
              <a:rPr lang="ar-SA" dirty="0"/>
              <a:t>مجلس الوزراء وتشكيل حكومة </a:t>
            </a:r>
            <a:r>
              <a:rPr lang="ar-SA" dirty="0" smtClean="0"/>
              <a:t>جديدة</a:t>
            </a:r>
          </a:p>
          <a:p>
            <a:pPr algn="just">
              <a:lnSpc>
                <a:spcPct val="150000"/>
              </a:lnSpc>
            </a:pPr>
            <a:endParaRPr lang="ar-SA" b="1" u="sng" dirty="0" smtClean="0"/>
          </a:p>
          <a:p>
            <a:pPr algn="just">
              <a:lnSpc>
                <a:spcPct val="150000"/>
              </a:lnSpc>
            </a:pPr>
            <a:endParaRPr lang="ar-SA" b="1" u="sng" dirty="0" smtClean="0"/>
          </a:p>
          <a:p>
            <a:pPr indent="0" algn="just">
              <a:lnSpc>
                <a:spcPct val="150000"/>
              </a:lnSpc>
              <a:buClr>
                <a:schemeClr val="accent1">
                  <a:lumMod val="60000"/>
                  <a:lumOff val="40000"/>
                </a:schemeClr>
              </a:buClr>
              <a:buNone/>
            </a:pPr>
            <a:endParaRPr lang="ar-SA" dirty="0"/>
          </a:p>
          <a:p>
            <a:pPr indent="0" algn="just">
              <a:lnSpc>
                <a:spcPct val="150000"/>
              </a:lnSpc>
              <a:buNone/>
            </a:pPr>
            <a:endParaRPr lang="ar-SA" b="1" dirty="0" smtClean="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121</a:t>
            </a:fld>
            <a:endParaRPr lang="en-US" dirty="0">
              <a:solidFill>
                <a:prstClr val="white"/>
              </a:solidFill>
            </a:endParaRPr>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نائباً لرئيس الدولة ورئيساً لمجلس الوزراء</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9006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 10 فبراير 2006</a:t>
            </a:r>
            <a:r>
              <a:rPr lang="ar-AE" dirty="0"/>
              <a:t> الحكومة </a:t>
            </a:r>
            <a:r>
              <a:rPr lang="ar-SA" dirty="0"/>
              <a:t>رقم </a:t>
            </a:r>
            <a:r>
              <a:rPr lang="ar-SA" dirty="0" smtClean="0"/>
              <a:t>7</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122</a:t>
            </a:fld>
            <a:endParaRPr lang="en-US" dirty="0">
              <a:solidFill>
                <a:prstClr val="white"/>
              </a:solidFill>
            </a:endParaRPr>
          </a:p>
        </p:txBody>
      </p:sp>
      <p:sp>
        <p:nvSpPr>
          <p:cNvPr id="7" name="Content Placeholder 2"/>
          <p:cNvSpPr>
            <a:spLocks noGrp="1"/>
          </p:cNvSpPr>
          <p:nvPr>
            <p:ph idx="1"/>
          </p:nvPr>
        </p:nvSpPr>
        <p:spPr>
          <a:xfrm>
            <a:off x="285466" y="762000"/>
            <a:ext cx="4953000" cy="5334000"/>
          </a:xfrm>
          <a:ln>
            <a:noFill/>
          </a:ln>
        </p:spPr>
        <p:txBody>
          <a:bodyPr/>
          <a:lstStyle/>
          <a:p>
            <a:pPr indent="0" algn="just">
              <a:lnSpc>
                <a:spcPct val="150000"/>
              </a:lnSpc>
              <a:buClr>
                <a:schemeClr val="accent1">
                  <a:lumMod val="60000"/>
                  <a:lumOff val="40000"/>
                </a:schemeClr>
              </a:buClr>
              <a:buNone/>
            </a:pPr>
            <a:r>
              <a:rPr lang="ar-SA" dirty="0" smtClean="0"/>
              <a:t>وافق </a:t>
            </a:r>
            <a:r>
              <a:rPr lang="ar-SA" dirty="0"/>
              <a:t>صاحب السمو الشيخ خليفة بن زايد آل نهيان، رئيس الدولة </a:t>
            </a:r>
            <a:r>
              <a:rPr lang="ar-SA" dirty="0" smtClean="0"/>
              <a:t>على </a:t>
            </a:r>
            <a:r>
              <a:rPr lang="ar-SA" dirty="0"/>
              <a:t>تشكيل الحكومة الجديدة، الذي عرضه صاحب السمو الشيخ محمد بن راشد آل مكتوم، نائب رئيس الدولة رئيس مجلس الوزراء حاكم </a:t>
            </a:r>
            <a:r>
              <a:rPr lang="ar-SA" dirty="0" smtClean="0"/>
              <a:t>دبي. </a:t>
            </a:r>
          </a:p>
          <a:p>
            <a:pPr indent="0" algn="just">
              <a:lnSpc>
                <a:spcPct val="150000"/>
              </a:lnSpc>
              <a:buClr>
                <a:schemeClr val="accent1">
                  <a:lumMod val="60000"/>
                  <a:lumOff val="40000"/>
                </a:schemeClr>
              </a:buClr>
              <a:buNone/>
            </a:pPr>
            <a:r>
              <a:rPr lang="ar-SA" dirty="0" smtClean="0"/>
              <a:t>ضم </a:t>
            </a:r>
            <a:r>
              <a:rPr lang="ar-SA" dirty="0"/>
              <a:t>التشكيل الوزاري الجديد نائبين للرئيس و21 وزيراً بينهم سيدتان، ودخل الحكومة ثمانية وزراء جدد وتم إلغاء 3 وزارات، هي المواصلات، الزراعة والثروة السمكية، الإعلام والثقافة، واستحداث ست وزارات جديدة، هي: تطوير القطاع الحكومي، الشؤون الاجتماعية، التعليم العالي والبحث العلمي، الدولة لشؤون المجلس الوطني، البيئة والمياه، الثقافة والشباب وتنمية </a:t>
            </a:r>
            <a:r>
              <a:rPr lang="ar-SA" dirty="0" smtClean="0"/>
              <a:t>المجتمع</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يشكل الحكومة الجديدة</a:t>
            </a:r>
            <a:endParaRPr lang="ar-SA" dirty="0"/>
          </a:p>
        </p:txBody>
      </p:sp>
    </p:spTree>
    <p:extLst>
      <p:ext uri="{BB962C8B-B14F-4D97-AF65-F5344CB8AC3E}">
        <p14:creationId xmlns:p14="http://schemas.microsoft.com/office/powerpoint/2010/main" val="27597076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 12 فبراير 2006</a:t>
            </a:r>
            <a:r>
              <a:rPr lang="ar-AE" dirty="0"/>
              <a:t> </a:t>
            </a:r>
            <a:r>
              <a:rPr lang="ar-SA" dirty="0"/>
              <a:t>محمد بن راشد وأعضاء حكومته يؤدون اليمين الدستورية أمام رئيس الدولة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123</a:t>
            </a:fld>
            <a:endParaRPr lang="en-US" dirty="0">
              <a:solidFill>
                <a:prstClr val="white"/>
              </a:solidFill>
            </a:endParaRPr>
          </a:p>
        </p:txBody>
      </p:sp>
      <p:sp>
        <p:nvSpPr>
          <p:cNvPr id="5" name="TextBox 4"/>
          <p:cNvSpPr txBox="1"/>
          <p:nvPr/>
        </p:nvSpPr>
        <p:spPr>
          <a:xfrm>
            <a:off x="304800" y="838200"/>
            <a:ext cx="4952999" cy="2949525"/>
          </a:xfrm>
          <a:prstGeom prst="rect">
            <a:avLst/>
          </a:prstGeom>
          <a:noFill/>
          <a:ln>
            <a:noFill/>
          </a:ln>
        </p:spPr>
        <p:txBody>
          <a:bodyPr wrap="square" rtlCol="0">
            <a:spAutoFit/>
          </a:bodyPr>
          <a:lstStyle/>
          <a:p>
            <a:pPr algn="just" rtl="1">
              <a:lnSpc>
                <a:spcPct val="150000"/>
              </a:lnSpc>
            </a:pPr>
            <a:r>
              <a:rPr lang="ar-SA" dirty="0" smtClean="0"/>
              <a:t>أدى </a:t>
            </a:r>
            <a:r>
              <a:rPr lang="ar-SA" dirty="0"/>
              <a:t>صاحب السمو الشيخ محمد بن راشد آل مكتوم، نائب رئيس الدولة رئيس مجلس الوزراء حاكم دبي، اليمين الدستورية، كما أدى اليمين الدستورية سمو الشيخ سلطان بن زايد آل نهيان، نائب رئيس مجلس الوزراء وسمو الشيخ حمدان بن زايد آل نهيان، نائب رئيس مجلس الوزراء، وأعضاء الوزارة </a:t>
            </a:r>
            <a:r>
              <a:rPr lang="ar-SA" dirty="0" smtClean="0"/>
              <a:t>الجديدة اليمين </a:t>
            </a:r>
            <a:r>
              <a:rPr lang="ar-SA" dirty="0"/>
              <a:t>الدستورية أمام صاحب السمو الشيخ خليفة بن زايد آل نهيان، رئيس </a:t>
            </a:r>
            <a:r>
              <a:rPr lang="ar-SA" dirty="0" smtClean="0"/>
              <a:t>الدولة، </a:t>
            </a:r>
            <a:r>
              <a:rPr lang="ar-SA" dirty="0"/>
              <a:t>بقصر </a:t>
            </a:r>
            <a:r>
              <a:rPr lang="ar-SA" dirty="0" smtClean="0"/>
              <a:t>البطين، بأبوظبي</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37" t="3704" r="3637" b="17109"/>
          <a:stretch/>
        </p:blipFill>
        <p:spPr bwMode="auto">
          <a:xfrm>
            <a:off x="5257800" y="9906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وأعضاء حكومته يؤدون اليمين الدستورية أمام رئيس الدولة</a:t>
            </a:r>
          </a:p>
        </p:txBody>
      </p:sp>
    </p:spTree>
    <p:extLst>
      <p:ext uri="{BB962C8B-B14F-4D97-AF65-F5344CB8AC3E}">
        <p14:creationId xmlns:p14="http://schemas.microsoft.com/office/powerpoint/2010/main" val="37128731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14 فبراير 2006  </a:t>
            </a:r>
            <a:r>
              <a:rPr lang="ar-SA" dirty="0" smtClean="0"/>
              <a:t>مجلس </a:t>
            </a:r>
            <a:r>
              <a:rPr lang="ar-SA" dirty="0"/>
              <a:t>دبي الرياضي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124</a:t>
            </a:fld>
            <a:endParaRPr lang="en-US" dirty="0">
              <a:solidFill>
                <a:prstClr val="white"/>
              </a:solidFill>
            </a:endParaRPr>
          </a:p>
        </p:txBody>
      </p:sp>
      <p:sp>
        <p:nvSpPr>
          <p:cNvPr id="9" name="TextBox 8"/>
          <p:cNvSpPr txBox="1"/>
          <p:nvPr/>
        </p:nvSpPr>
        <p:spPr>
          <a:xfrm>
            <a:off x="304800" y="838200"/>
            <a:ext cx="4953000" cy="2534027"/>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دبي، قراراً بتشكيل المجلس الرياضي بإمارة </a:t>
            </a:r>
            <a:r>
              <a:rPr lang="ar-SA" dirty="0" smtClean="0"/>
              <a:t>دبي </a:t>
            </a:r>
          </a:p>
          <a:p>
            <a:pPr algn="just" rtl="1">
              <a:lnSpc>
                <a:spcPct val="150000"/>
              </a:lnSpc>
            </a:pPr>
            <a:r>
              <a:rPr lang="ar-SA" dirty="0" smtClean="0"/>
              <a:t>يهدف المجلس بتطوير </a:t>
            </a:r>
            <a:r>
              <a:rPr lang="ar-SA" dirty="0"/>
              <a:t>الحركة الرياضية في الإمارة، وخلق البيئة والأجواء المناسبة واللازمة لمتطلبات المجتمع في هذا القطاع الحيوي والمهم، والذي يهتم بقطاع الشباب مستقبل هذا </a:t>
            </a:r>
            <a:r>
              <a:rPr lang="ar-SA" dirty="0" smtClean="0"/>
              <a:t>الوطن</a:t>
            </a:r>
            <a:endParaRPr lang="en-US" b="1"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امر بتشكيل </a:t>
            </a:r>
            <a:r>
              <a:rPr lang="ar-SA" dirty="0"/>
              <a:t>مجلس دبي الرياضي</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92513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 فبراير 2006 </a:t>
            </a:r>
            <a:r>
              <a:rPr lang="ar-SA" dirty="0" smtClean="0"/>
              <a:t> </a:t>
            </a:r>
            <a:r>
              <a:rPr lang="ar-SA" dirty="0"/>
              <a:t>دبي لصناعات الطيران</a:t>
            </a:r>
          </a:p>
        </p:txBody>
      </p:sp>
      <p:sp>
        <p:nvSpPr>
          <p:cNvPr id="3" name="Content Placeholder 2"/>
          <p:cNvSpPr>
            <a:spLocks noGrp="1"/>
          </p:cNvSpPr>
          <p:nvPr>
            <p:ph idx="1"/>
          </p:nvPr>
        </p:nvSpPr>
        <p:spPr>
          <a:xfrm>
            <a:off x="304800" y="838200"/>
            <a:ext cx="4953000" cy="4800600"/>
          </a:xfrm>
          <a:ln>
            <a:noFill/>
          </a:ln>
        </p:spPr>
        <p:txBody>
          <a:bodyPr/>
          <a:lstStyle/>
          <a:p>
            <a:pPr indent="0" algn="just">
              <a:lnSpc>
                <a:spcPct val="150000"/>
              </a:lnSpc>
              <a:buNone/>
            </a:pPr>
            <a:r>
              <a:rPr lang="ar-SA" dirty="0" smtClean="0"/>
              <a:t>شهد صاحب </a:t>
            </a:r>
            <a:r>
              <a:rPr lang="ar-SA" dirty="0"/>
              <a:t>السمو الشيخ محمد بن راشد آل مكتوم، نائب رئيس الدولة رئيس مجلس الوزراء حاكم دبي، </a:t>
            </a:r>
            <a:r>
              <a:rPr lang="ar-SA" dirty="0" smtClean="0"/>
              <a:t>إطلاق </a:t>
            </a:r>
            <a:r>
              <a:rPr lang="ar-SA" dirty="0"/>
              <a:t>شركة دبي لصناعات الطيران، التي تعد </a:t>
            </a:r>
            <a:r>
              <a:rPr lang="ar-SA" b="1" dirty="0"/>
              <a:t>أول مبادرة من نوعها على مستوى المنطقة،</a:t>
            </a:r>
            <a:r>
              <a:rPr lang="ar-SA" dirty="0"/>
              <a:t> وأحد أكبر مجمعات صناعة خدمات الطيران في العالم. </a:t>
            </a:r>
            <a:endParaRPr lang="ar-SA" dirty="0" smtClean="0"/>
          </a:p>
          <a:p>
            <a:pPr indent="0" algn="just">
              <a:lnSpc>
                <a:spcPct val="150000"/>
              </a:lnSpc>
              <a:buNone/>
            </a:pPr>
            <a:r>
              <a:rPr lang="ar-SA" dirty="0" smtClean="0"/>
              <a:t>يضم المشروع </a:t>
            </a:r>
            <a:r>
              <a:rPr lang="ar-SA" dirty="0"/>
              <a:t>6 شركات متخصصة </a:t>
            </a:r>
            <a:r>
              <a:rPr lang="ar-SA" dirty="0" smtClean="0"/>
              <a:t>تنشط </a:t>
            </a:r>
            <a:r>
              <a:rPr lang="ar-SA" dirty="0"/>
              <a:t>في 14 مجالاً مختلفاً ضمن قطاع صناعة الطيران، توفر </a:t>
            </a:r>
            <a:r>
              <a:rPr lang="ar-SA" dirty="0" smtClean="0"/>
              <a:t>أرقى </a:t>
            </a:r>
            <a:r>
              <a:rPr lang="ar-SA" dirty="0"/>
              <a:t>الخدمات والتسهيلات المرتبطة بهذا القطاع الحيوي، وباستثمارات تتجاوز الـ 15 مليار دولار </a:t>
            </a:r>
            <a:r>
              <a:rPr lang="ar-SA" dirty="0" smtClean="0"/>
              <a:t>أميركي</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125</a:t>
            </a:fld>
            <a:endParaRPr lang="en-US" dirty="0">
              <a:solidFill>
                <a:prstClr val="white"/>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algn="just"/>
            <a:r>
              <a:rPr lang="ar-SA" dirty="0"/>
              <a:t>صاحب السمو الشيخ محمد بن راشد </a:t>
            </a:r>
            <a:r>
              <a:rPr lang="ar-SA" dirty="0" smtClean="0"/>
              <a:t>آل مكتوم شهد </a:t>
            </a:r>
            <a:r>
              <a:rPr lang="ar-SA" dirty="0"/>
              <a:t>إطلاق دبي لصناعات </a:t>
            </a:r>
            <a:r>
              <a:rPr lang="ar-SA" dirty="0" smtClean="0"/>
              <a:t>الطيران</a:t>
            </a:r>
            <a:endParaRPr lang="ar-SA" dirty="0"/>
          </a:p>
        </p:txBody>
      </p:sp>
    </p:spTree>
    <p:extLst>
      <p:ext uri="{BB962C8B-B14F-4D97-AF65-F5344CB8AC3E}">
        <p14:creationId xmlns:p14="http://schemas.microsoft.com/office/powerpoint/2010/main" val="17292939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14 مارس 2006 </a:t>
            </a:r>
            <a:r>
              <a:rPr lang="ar-SA" dirty="0" smtClean="0"/>
              <a:t> </a:t>
            </a:r>
            <a:r>
              <a:rPr lang="ar-SA" dirty="0"/>
              <a:t>دبي العالمية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126</a:t>
            </a:fld>
            <a:endParaRPr lang="en-US" dirty="0">
              <a:solidFill>
                <a:prstClr val="white"/>
              </a:solidFill>
            </a:endParaRPr>
          </a:p>
        </p:txBody>
      </p:sp>
      <p:sp>
        <p:nvSpPr>
          <p:cNvPr id="7" name="Content Placeholder 4"/>
          <p:cNvSpPr txBox="1">
            <a:spLocks/>
          </p:cNvSpPr>
          <p:nvPr/>
        </p:nvSpPr>
        <p:spPr bwMode="auto">
          <a:xfrm>
            <a:off x="304800" y="838200"/>
            <a:ext cx="4953000" cy="347172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nSpc>
                <a:spcPct val="150000"/>
              </a:lnSpc>
              <a:buNone/>
            </a:pPr>
            <a:r>
              <a:rPr lang="ar-SA" dirty="0" smtClean="0"/>
              <a:t>أصدر صاحب السمو الشيخ محمد بن راشد آل مكتوم </a:t>
            </a:r>
            <a:r>
              <a:rPr lang="ar-SA" dirty="0"/>
              <a:t>، نائب رئيس الدولة رئيس مجلس الوزراء حاكم دبي، </a:t>
            </a:r>
            <a:r>
              <a:rPr lang="ar-SA" dirty="0" smtClean="0"/>
              <a:t>قانوناً بإنشاء "دبي العالمية" </a:t>
            </a:r>
          </a:p>
          <a:p>
            <a:pPr indent="0">
              <a:lnSpc>
                <a:spcPct val="150000"/>
              </a:lnSpc>
              <a:buNone/>
            </a:pPr>
            <a:r>
              <a:rPr lang="ar-SA" dirty="0" smtClean="0"/>
              <a:t>تعتبر دبي العالمية مؤسسة عامة تلحق بحكومة دبي وتدار على أسس تجارية تعمل في العديد من الأنشطة من بينها القيام بأعمال إنشاء وإدارة وتشغيل وتطوير المناطق الحرة والمناطق الصناعية الخاصة بها وإنشاء وتشغيل وتطوير الموانئ البحرية والجوية. </a:t>
            </a:r>
            <a:br>
              <a:rPr lang="ar-SA" dirty="0" smtClean="0"/>
            </a:br>
            <a:endParaRPr lang="ar-SA" b="1"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امر بإنشاء </a:t>
            </a:r>
            <a:r>
              <a:rPr lang="ar-SA" dirty="0"/>
              <a:t>دبي </a:t>
            </a:r>
            <a:r>
              <a:rPr lang="ar-SA" dirty="0" smtClean="0"/>
              <a:t>العالمية</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9607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مارس 2006 وزارة شؤون مجلس الوزراء</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127</a:t>
            </a:fld>
            <a:endParaRPr lang="en-US" dirty="0">
              <a:solidFill>
                <a:prstClr val="white"/>
              </a:solidFill>
            </a:endParaRPr>
          </a:p>
        </p:txBody>
      </p:sp>
      <p:sp>
        <p:nvSpPr>
          <p:cNvPr id="6" name="TextBox 5"/>
          <p:cNvSpPr txBox="1"/>
          <p:nvPr/>
        </p:nvSpPr>
        <p:spPr>
          <a:xfrm>
            <a:off x="381000" y="848901"/>
            <a:ext cx="4876800" cy="3780522"/>
          </a:xfrm>
          <a:prstGeom prst="rect">
            <a:avLst/>
          </a:prstGeom>
          <a:noFill/>
          <a:ln>
            <a:noFill/>
          </a:ln>
        </p:spPr>
        <p:txBody>
          <a:bodyPr wrap="square" rtlCol="0">
            <a:spAutoFit/>
          </a:bodyPr>
          <a:lstStyle/>
          <a:p>
            <a:pPr algn="just" rtl="1">
              <a:lnSpc>
                <a:spcPct val="150000"/>
              </a:lnSpc>
              <a:buClr>
                <a:srgbClr val="C00000"/>
              </a:buClr>
            </a:pPr>
            <a:r>
              <a:rPr lang="ar-SA" dirty="0" smtClean="0"/>
              <a:t>تأسست </a:t>
            </a:r>
            <a:r>
              <a:rPr lang="ar-SA" dirty="0"/>
              <a:t>وزارة شؤون مجلس الوزراء في عام ٢٠٠٦، ويتبع  الوزارة كلا من  الأمانة العامة لمجلس الوزراء، ومكتب رئاسة مجلس </a:t>
            </a:r>
            <a:r>
              <a:rPr lang="ar-SA" dirty="0" smtClean="0"/>
              <a:t>الوزراء</a:t>
            </a:r>
          </a:p>
          <a:p>
            <a:pPr algn="just" rtl="1">
              <a:lnSpc>
                <a:spcPct val="150000"/>
              </a:lnSpc>
              <a:buClr>
                <a:srgbClr val="C00000"/>
              </a:buClr>
            </a:pPr>
            <a:r>
              <a:rPr lang="ar-SA" dirty="0" smtClean="0"/>
              <a:t>يتركز </a:t>
            </a:r>
            <a:r>
              <a:rPr lang="ar-SA" dirty="0"/>
              <a:t>دور وزارة شؤون مجلس الوزراء في تقديم الدعم لرئيس مجلس الوزراء صاحب السمو الشيخ محمد بن راشد آل مكتوم</a:t>
            </a:r>
            <a:r>
              <a:rPr lang="ar-SA" dirty="0" smtClean="0"/>
              <a:t>،،</a:t>
            </a:r>
            <a:r>
              <a:rPr lang="ar-SA" dirty="0"/>
              <a:t>إضافة إلى دعم مجلس الوزراء،والمجلس الوزاري للخدمات، واللجان والمجالس الوزارية المشكّلة</a:t>
            </a:r>
          </a:p>
          <a:p>
            <a:pPr marL="285750" indent="-285750" algn="just" rtl="1">
              <a:lnSpc>
                <a:spcPct val="150000"/>
              </a:lnSpc>
              <a:buClr>
                <a:srgbClr val="C00000"/>
              </a:buClr>
              <a:buFont typeface="Wingdings 3" pitchFamily="18" charset="2"/>
              <a:buChar char="í"/>
            </a:pPr>
            <a:endParaRPr lang="ar-SA" dirty="0" smtClean="0"/>
          </a:p>
          <a:p>
            <a:pPr marL="285750" indent="-285750" algn="just" rtl="1">
              <a:lnSpc>
                <a:spcPct val="150000"/>
              </a:lnSpc>
              <a:buClr>
                <a:srgbClr val="C00000"/>
              </a:buClr>
              <a:buFont typeface="Wingdings 3" pitchFamily="18" charset="2"/>
              <a:buChar char="í"/>
            </a:pPr>
            <a:endParaRPr lang="en-US" dirty="0"/>
          </a:p>
        </p:txBody>
      </p:sp>
      <p:pic>
        <p:nvPicPr>
          <p:cNvPr id="7" name="Picture 20" descr="نقرتين لعرض الصورة في صفحة مستقلة"/>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914400"/>
            <a:ext cx="3712029" cy="2743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امر بإنشاء </a:t>
            </a:r>
            <a:r>
              <a:rPr lang="ar-SA" dirty="0"/>
              <a:t>وزارة شؤون مجلس الوزراء</a:t>
            </a:r>
          </a:p>
        </p:txBody>
      </p:sp>
    </p:spTree>
    <p:extLst>
      <p:ext uri="{BB962C8B-B14F-4D97-AF65-F5344CB8AC3E}">
        <p14:creationId xmlns:p14="http://schemas.microsoft.com/office/powerpoint/2010/main" val="25598344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ابريل  2006 كتاب رؤيتي للشيخ مجمد بن راشد آل مكتوم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128</a:t>
            </a:fld>
            <a:endParaRPr lang="en-US" dirty="0">
              <a:solidFill>
                <a:prstClr val="white"/>
              </a:solidFill>
            </a:endParaRPr>
          </a:p>
        </p:txBody>
      </p:sp>
      <p:sp>
        <p:nvSpPr>
          <p:cNvPr id="9" name="Content Placeholder 6"/>
          <p:cNvSpPr txBox="1">
            <a:spLocks/>
          </p:cNvSpPr>
          <p:nvPr/>
        </p:nvSpPr>
        <p:spPr bwMode="auto">
          <a:xfrm>
            <a:off x="304800" y="838200"/>
            <a:ext cx="49530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اصدر </a:t>
            </a:r>
            <a:r>
              <a:rPr lang="ar-SA" dirty="0"/>
              <a:t>صاحب السمو الشيخ محمد بن راشد آل مكتوم، نائب رئيس الدولة رئيس مجلس الوزراء حاكم دبي، كتاب </a:t>
            </a:r>
            <a:r>
              <a:rPr lang="ar-SA" dirty="0" smtClean="0"/>
              <a:t>"رؤيتي .. التحديات في سباق التميز"</a:t>
            </a:r>
          </a:p>
          <a:p>
            <a:pPr indent="0" algn="just">
              <a:lnSpc>
                <a:spcPct val="150000"/>
              </a:lnSpc>
              <a:buNone/>
            </a:pPr>
            <a:r>
              <a:rPr lang="ar-SA" dirty="0"/>
              <a:t>يعرض الكتاب رؤية سموه للتجربة التنموية، التي تقوم على تحقيق الامتياز والانتقال بالإمارات ودبي من دورهما كمركز اقتصادي إقليمي، إلى القيام بدور حيوي كمركز اقتصادي عالمي، مع التركيز على قطاعات الخدمات المتميزة والسياحة واقتصاد الفكر والمعرفة، والطاقة البشرية المبدعة</a:t>
            </a:r>
          </a:p>
          <a:p>
            <a:pPr indent="0" algn="just">
              <a:lnSpc>
                <a:spcPct val="150000"/>
              </a:lnSpc>
              <a:buFont typeface="Wingdings 3" pitchFamily="18" charset="2"/>
              <a:buNone/>
            </a:pPr>
            <a:r>
              <a:rPr lang="ar-SA" dirty="0" smtClean="0"/>
              <a:t> </a:t>
            </a:r>
          </a:p>
          <a:p>
            <a:pPr algn="just">
              <a:lnSpc>
                <a:spcPct val="150000"/>
              </a:lnSpc>
            </a:pPr>
            <a:endParaRPr lang="ar-SA" sz="20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50317"/>
            <a:ext cx="2895600" cy="270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يصدر </a:t>
            </a:r>
            <a:r>
              <a:rPr lang="ar-SA" dirty="0"/>
              <a:t>كتاب رؤيتي </a:t>
            </a:r>
          </a:p>
        </p:txBody>
      </p:sp>
    </p:spTree>
    <p:extLst>
      <p:ext uri="{BB962C8B-B14F-4D97-AF65-F5344CB8AC3E}">
        <p14:creationId xmlns:p14="http://schemas.microsoft.com/office/powerpoint/2010/main" val="13947275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18 ابريل 2006 اعتماد خطة تطوير الأداء الحكومي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129</a:t>
            </a:fld>
            <a:endParaRPr lang="en-US" dirty="0">
              <a:solidFill>
                <a:prstClr val="white"/>
              </a:solidFill>
            </a:endParaRPr>
          </a:p>
        </p:txBody>
      </p:sp>
      <p:sp>
        <p:nvSpPr>
          <p:cNvPr id="8" name="TextBox 7"/>
          <p:cNvSpPr txBox="1"/>
          <p:nvPr/>
        </p:nvSpPr>
        <p:spPr>
          <a:xfrm>
            <a:off x="304800" y="838200"/>
            <a:ext cx="4953000" cy="3780522"/>
          </a:xfrm>
          <a:prstGeom prst="rect">
            <a:avLst/>
          </a:prstGeom>
          <a:noFill/>
          <a:ln>
            <a:noFill/>
          </a:ln>
        </p:spPr>
        <p:txBody>
          <a:bodyPr wrap="square" rtlCol="0">
            <a:spAutoFit/>
          </a:bodyPr>
          <a:lstStyle/>
          <a:p>
            <a:pPr algn="just" rtl="1">
              <a:lnSpc>
                <a:spcPct val="150000"/>
              </a:lnSpc>
            </a:pPr>
            <a:r>
              <a:rPr lang="ar-SA" dirty="0" smtClean="0"/>
              <a:t>اعتمد </a:t>
            </a:r>
            <a:r>
              <a:rPr lang="ar-SA" dirty="0"/>
              <a:t>مجلس الوزراء </a:t>
            </a:r>
            <a:r>
              <a:rPr lang="ar-SA" dirty="0" smtClean="0"/>
              <a:t>برئاسة </a:t>
            </a:r>
            <a:r>
              <a:rPr lang="ar-SA" dirty="0"/>
              <a:t>صاحب السمو الشيخ محمد بن راشد آل مكتوم نائب رئيس الدولة رئيس مجلس الوزراء حاكم دبي، خطة العمل بشأن تطوير الأداء الحكومي من حيث رفع مستوى </a:t>
            </a:r>
            <a:r>
              <a:rPr lang="ar-SA" dirty="0" smtClean="0"/>
              <a:t>الإنتاجية وتحسين </a:t>
            </a:r>
            <a:r>
              <a:rPr lang="ar-SA" dirty="0"/>
              <a:t>الخدمات وصقل كفاءات الكوادر البشرية في مختلف وزارات ومؤسسات القطاع الحكومي ضمن إستراتيجية محددة، </a:t>
            </a:r>
            <a:endParaRPr lang="ar-SA" dirty="0" smtClean="0"/>
          </a:p>
          <a:p>
            <a:pPr algn="just" rtl="1">
              <a:lnSpc>
                <a:spcPct val="150000"/>
              </a:lnSpc>
            </a:pPr>
            <a:r>
              <a:rPr lang="ar-SA" b="1" dirty="0" smtClean="0"/>
              <a:t>عرضت وزارة </a:t>
            </a:r>
            <a:r>
              <a:rPr lang="ar-SA" b="1" dirty="0"/>
              <a:t>التطوير </a:t>
            </a:r>
            <a:r>
              <a:rPr lang="ar-SA" b="1" dirty="0" smtClean="0"/>
              <a:t>الحكومي</a:t>
            </a:r>
            <a:r>
              <a:rPr lang="ar-SA" dirty="0">
                <a:solidFill>
                  <a:srgbClr val="C00000"/>
                </a:solidFill>
              </a:rPr>
              <a:t> </a:t>
            </a:r>
            <a:r>
              <a:rPr lang="ar-SA" dirty="0" smtClean="0"/>
              <a:t>على </a:t>
            </a:r>
            <a:r>
              <a:rPr lang="ar-SA" dirty="0"/>
              <a:t>صاحب السمو الشيخ محمد بن راشد آل مكتوم وأعضاء المجلس على </a:t>
            </a:r>
            <a:r>
              <a:rPr lang="ar-SA" dirty="0" smtClean="0"/>
              <a:t>ملامح وآليات تنفيذ الخطه</a:t>
            </a:r>
            <a:endParaRPr lang="ar-SA" dirty="0">
              <a:solidFill>
                <a:srgbClr val="C00000"/>
              </a:solidFill>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1"/>
            <a:ext cx="37338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يعتمد </a:t>
            </a:r>
            <a:r>
              <a:rPr lang="ar-SA" dirty="0"/>
              <a:t>خطة تطوير الأداء الحكومي</a:t>
            </a:r>
          </a:p>
        </p:txBody>
      </p:sp>
    </p:spTree>
    <p:extLst>
      <p:ext uri="{BB962C8B-B14F-4D97-AF65-F5344CB8AC3E}">
        <p14:creationId xmlns:p14="http://schemas.microsoft.com/office/powerpoint/2010/main" val="2983581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smtClean="0"/>
              <a:t>1996 اطلاق </a:t>
            </a:r>
            <a:r>
              <a:rPr lang="ar-SA" dirty="0"/>
              <a:t>مكتب مهرجان دبي للتسوّق (مؤسسة دبي للفعاليات والترويج التجاري حاليا )</a:t>
            </a:r>
          </a:p>
        </p:txBody>
      </p:sp>
      <p:sp>
        <p:nvSpPr>
          <p:cNvPr id="3" name="Content Placeholder 2"/>
          <p:cNvSpPr>
            <a:spLocks noGrp="1"/>
          </p:cNvSpPr>
          <p:nvPr>
            <p:ph idx="1"/>
          </p:nvPr>
        </p:nvSpPr>
        <p:spPr>
          <a:xfrm>
            <a:off x="304800" y="838200"/>
            <a:ext cx="4876800" cy="5715000"/>
          </a:xfrm>
          <a:ln>
            <a:noFill/>
          </a:ln>
        </p:spPr>
        <p:txBody>
          <a:bodyPr/>
          <a:lstStyle/>
          <a:p>
            <a:pPr indent="0" algn="just">
              <a:lnSpc>
                <a:spcPct val="150000"/>
              </a:lnSpc>
              <a:buNone/>
            </a:pPr>
            <a:r>
              <a:rPr lang="ar-SA" dirty="0" smtClean="0"/>
              <a:t>في أوائل عام </a:t>
            </a:r>
            <a:r>
              <a:rPr lang="ar-SA" dirty="0"/>
              <a:t>1996 </a:t>
            </a:r>
            <a:r>
              <a:rPr lang="ar-SA" dirty="0" smtClean="0"/>
              <a:t>تم اطلاق مكتب </a:t>
            </a:r>
            <a:r>
              <a:rPr lang="ar-SA" dirty="0"/>
              <a:t>مهرجان دبي للتسوّق (مؤسسة دبي للفعاليات والترويج </a:t>
            </a:r>
            <a:r>
              <a:rPr lang="ar-SA" dirty="0" smtClean="0"/>
              <a:t>التجاري حاليا ) وهي </a:t>
            </a:r>
            <a:r>
              <a:rPr lang="ar-SA" sz="1600" dirty="0" smtClean="0"/>
              <a:t>إحدى </a:t>
            </a:r>
            <a:r>
              <a:rPr lang="ar-SA" sz="1600" dirty="0"/>
              <a:t>مؤسسات دائرة التنمية الاقتصادية في دبي</a:t>
            </a:r>
            <a:r>
              <a:rPr lang="ar-SA" sz="1600" dirty="0" smtClean="0"/>
              <a:t> </a:t>
            </a:r>
          </a:p>
          <a:p>
            <a:pPr indent="0" algn="just">
              <a:lnSpc>
                <a:spcPct val="150000"/>
              </a:lnSpc>
              <a:buNone/>
            </a:pPr>
            <a:r>
              <a:rPr lang="ar-SA" sz="1600" dirty="0" smtClean="0"/>
              <a:t>يتولى المكتب مهمّة </a:t>
            </a:r>
            <a:r>
              <a:rPr lang="ar-SA" sz="1600" dirty="0"/>
              <a:t>الإشراف على تنظيم وإدارة </a:t>
            </a:r>
            <a:r>
              <a:rPr lang="ar-SA" sz="1600" dirty="0" smtClean="0"/>
              <a:t>المهرجان.</a:t>
            </a:r>
          </a:p>
          <a:p>
            <a:pPr indent="0" algn="just">
              <a:lnSpc>
                <a:spcPct val="150000"/>
              </a:lnSpc>
              <a:buNone/>
            </a:pPr>
            <a:r>
              <a:rPr lang="ar-SA" sz="1600" dirty="0" smtClean="0"/>
              <a:t> قائمة </a:t>
            </a:r>
            <a:r>
              <a:rPr lang="ar-SA" sz="1600" dirty="0"/>
              <a:t>الأحداث التي تنظمها </a:t>
            </a:r>
            <a:r>
              <a:rPr lang="ar-SA" sz="1600" dirty="0" smtClean="0"/>
              <a:t>المؤسسة حتي عام 2013 تتضمن:</a:t>
            </a:r>
          </a:p>
          <a:p>
            <a:pPr marL="692150" lvl="1" indent="-285750" algn="just">
              <a:lnSpc>
                <a:spcPct val="150000"/>
              </a:lnSpc>
              <a:buClr>
                <a:schemeClr val="bg1">
                  <a:lumMod val="50000"/>
                </a:schemeClr>
              </a:buClr>
              <a:buSzPct val="100000"/>
            </a:pPr>
            <a:r>
              <a:rPr lang="ar-SA" sz="1800" dirty="0" smtClean="0"/>
              <a:t>مهرجان </a:t>
            </a:r>
            <a:r>
              <a:rPr lang="ar-SA" sz="1800" dirty="0"/>
              <a:t>دبي للتسوق </a:t>
            </a:r>
            <a:r>
              <a:rPr lang="ar-SA" sz="1800" dirty="0" smtClean="0"/>
              <a:t>1995 </a:t>
            </a:r>
          </a:p>
          <a:p>
            <a:pPr marL="692150" lvl="1" indent="-285750" algn="just">
              <a:lnSpc>
                <a:spcPct val="150000"/>
              </a:lnSpc>
              <a:buClr>
                <a:schemeClr val="bg1">
                  <a:lumMod val="50000"/>
                </a:schemeClr>
              </a:buClr>
              <a:buSzPct val="100000"/>
            </a:pPr>
            <a:r>
              <a:rPr lang="ar-SA" sz="1800" dirty="0" smtClean="0"/>
              <a:t>مفاجآت </a:t>
            </a:r>
            <a:r>
              <a:rPr lang="ar-SA" sz="1800" dirty="0"/>
              <a:t>صيف </a:t>
            </a:r>
            <a:r>
              <a:rPr lang="ar-SA" sz="1800" dirty="0" smtClean="0"/>
              <a:t>دبي 1998</a:t>
            </a:r>
          </a:p>
          <a:p>
            <a:pPr marL="692150" lvl="1" indent="-285750" algn="just">
              <a:lnSpc>
                <a:spcPct val="150000"/>
              </a:lnSpc>
              <a:buClr>
                <a:schemeClr val="bg1">
                  <a:lumMod val="50000"/>
                </a:schemeClr>
              </a:buClr>
              <a:buSzPct val="100000"/>
            </a:pPr>
            <a:r>
              <a:rPr lang="ar-SA" sz="1800" dirty="0" smtClean="0"/>
              <a:t>مدهش 2000 </a:t>
            </a:r>
          </a:p>
          <a:p>
            <a:pPr marL="692150" lvl="1" indent="-285750" algn="just">
              <a:lnSpc>
                <a:spcPct val="150000"/>
              </a:lnSpc>
              <a:buClr>
                <a:schemeClr val="bg1">
                  <a:lumMod val="50000"/>
                </a:schemeClr>
              </a:buClr>
              <a:buSzPct val="100000"/>
            </a:pPr>
            <a:r>
              <a:rPr lang="ar-SA" sz="1800" dirty="0" smtClean="0"/>
              <a:t>رمضان </a:t>
            </a:r>
            <a:r>
              <a:rPr lang="ar-SA" sz="1800" dirty="0"/>
              <a:t>في </a:t>
            </a:r>
            <a:r>
              <a:rPr lang="ar-SA" sz="1800" dirty="0" smtClean="0"/>
              <a:t>دبي </a:t>
            </a:r>
          </a:p>
          <a:p>
            <a:pPr marL="692150" lvl="1" indent="-285750" algn="just">
              <a:lnSpc>
                <a:spcPct val="150000"/>
              </a:lnSpc>
              <a:buClr>
                <a:schemeClr val="bg1">
                  <a:lumMod val="50000"/>
                </a:schemeClr>
              </a:buClr>
              <a:buSzPct val="100000"/>
            </a:pPr>
            <a:r>
              <a:rPr lang="ar-SA" sz="1800" dirty="0" smtClean="0"/>
              <a:t>العيد </a:t>
            </a:r>
            <a:r>
              <a:rPr lang="ar-SA" sz="1800" dirty="0"/>
              <a:t>في </a:t>
            </a:r>
            <a:r>
              <a:rPr lang="ar-SA" sz="1800" dirty="0" smtClean="0"/>
              <a:t>دبي 2008</a:t>
            </a:r>
            <a:r>
              <a:rPr lang="ar-SA" dirty="0" smtClean="0"/>
              <a:t> </a:t>
            </a:r>
          </a:p>
          <a:p>
            <a:pPr algn="just">
              <a:lnSpc>
                <a:spcPct val="150000"/>
              </a:lnSpc>
            </a:pPr>
            <a:endParaRPr lang="ar-SA" sz="1600" b="1" dirty="0" smtClean="0"/>
          </a:p>
          <a:p>
            <a:pPr indent="0" algn="just">
              <a:lnSpc>
                <a:spcPct val="150000"/>
              </a:lnSpc>
              <a:buNone/>
            </a:pPr>
            <a:endParaRPr lang="ar-SA" sz="1600"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a:t>
            </a:fld>
            <a:endParaRPr lang="en-US" dirty="0">
              <a:solidFill>
                <a:prstClr val="white"/>
              </a:solidFill>
            </a:endParaRPr>
          </a:p>
        </p:txBody>
      </p:sp>
      <p:sp>
        <p:nvSpPr>
          <p:cNvPr id="7" name="TextBox 6"/>
          <p:cNvSpPr txBox="1"/>
          <p:nvPr/>
        </p:nvSpPr>
        <p:spPr>
          <a:xfrm>
            <a:off x="5334000" y="3708737"/>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بنشاء مكتب مهرجان دبي للتسوق</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914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3085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 مايو 2006 مدينة دبي الأكاديمية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130</a:t>
            </a:fld>
            <a:endParaRPr lang="en-US" dirty="0">
              <a:solidFill>
                <a:prstClr val="white"/>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7979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228600" y="838200"/>
            <a:ext cx="50292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شهد صاحب السمو الشيخ محمد بن راشد آل مكتوم، </a:t>
            </a:r>
            <a:r>
              <a:rPr lang="ar-SA" dirty="0"/>
              <a:t>نائب رئيس الدولة رئيس مجلس الوزراء حاكم دبي، حفل </a:t>
            </a:r>
            <a:r>
              <a:rPr lang="ar-SA" dirty="0" smtClean="0"/>
              <a:t>إطلاق مشروع مدينة دبي الأكاديمية، يأتي إطلاق هذا المشروع في إطار إستراتيجية حكومة دبي </a:t>
            </a:r>
          </a:p>
          <a:p>
            <a:pPr indent="0" algn="just">
              <a:lnSpc>
                <a:spcPct val="150000"/>
              </a:lnSpc>
              <a:buNone/>
            </a:pPr>
            <a:r>
              <a:rPr lang="ar-SA" dirty="0" smtClean="0"/>
              <a:t>تهدف إلى الاستثمار في بناء الموارد البشرية على المستوى المحلي والإقليمي، وذلك من خلال تأسيس مراكز معرفية رائدة توفر برامج تدريبية وتعليمية عالية الجودة في مدينة دبي الأكاديمية، والتي تعتبر المشروع الرائد لمجلس دبي للتعليم. وستجمع مدينة دبي الأكاديمية، فروعاً لعدد من الجامعات من تسع دول مختلفة  تلتقي جنباً إلى جنب في سابقة هي الأولى من نوعها، وستعمل جميع الجامعات المحلية والإقليمية والعالمية معاً لخدمة طلاب الدولة والمنطقة</a:t>
            </a:r>
            <a:endParaRPr lang="ar-SA" b="1"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يطلق </a:t>
            </a:r>
            <a:r>
              <a:rPr lang="ar-SA" dirty="0"/>
              <a:t>مدينة دبي الأكاديمية </a:t>
            </a:r>
          </a:p>
        </p:txBody>
      </p:sp>
    </p:spTree>
    <p:extLst>
      <p:ext uri="{BB962C8B-B14F-4D97-AF65-F5344CB8AC3E}">
        <p14:creationId xmlns:p14="http://schemas.microsoft.com/office/powerpoint/2010/main" val="13648472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مايو 2006 </a:t>
            </a:r>
            <a:r>
              <a:rPr lang="ar-SA" dirty="0" smtClean="0"/>
              <a:t>مؤسسة </a:t>
            </a:r>
            <a:r>
              <a:rPr lang="ar-SA" dirty="0"/>
              <a:t>دبي لتنمية الصادرات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131</a:t>
            </a:fld>
            <a:endParaRPr lang="en-US" dirty="0">
              <a:solidFill>
                <a:prstClr val="white"/>
              </a:solidFill>
            </a:endParaRPr>
          </a:p>
        </p:txBody>
      </p:sp>
      <p:sp>
        <p:nvSpPr>
          <p:cNvPr id="7" name="Content Placeholder 2"/>
          <p:cNvSpPr txBox="1">
            <a:spLocks/>
          </p:cNvSpPr>
          <p:nvPr/>
        </p:nvSpPr>
        <p:spPr bwMode="auto">
          <a:xfrm>
            <a:off x="304800" y="838200"/>
            <a:ext cx="4952999"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a:t>
            </a:r>
            <a:r>
              <a:rPr lang="ar-SA" dirty="0"/>
              <a:t>، نائب رئيس الدولة رئيس مجلس الوزراء حاكم دبي، </a:t>
            </a:r>
            <a:r>
              <a:rPr lang="ar-SA" dirty="0" smtClean="0"/>
              <a:t>قانون بشأن إنشاء مؤسسة دبي لتنمية الصادرات. </a:t>
            </a:r>
          </a:p>
          <a:p>
            <a:pPr indent="0" algn="just">
              <a:lnSpc>
                <a:spcPct val="150000"/>
              </a:lnSpc>
              <a:buNone/>
            </a:pPr>
            <a:r>
              <a:rPr lang="ar-SA" dirty="0" smtClean="0"/>
              <a:t>تهدف المؤسسة لزيادة حجم الصادرات المحلية، وفتح أسواق جديدة لها في الخارج، وتشجيع الاستثمارات الهادفة إلى التصدير من خلال توفير وتزويد قطاع الأعمال في الإمارة بقاعدة بيانات شاملة عن الأسواق العالمية المعنية بقطاع التصدير، إلى جانب نشر الوعي بالفرص الاستثمارية لقطاع التصدير، وذلك لتشجيع السوق المحلي على الاستثمار في هذا المجال</a:t>
            </a:r>
            <a:r>
              <a:rPr lang="ar-SA" b="1" dirty="0" smtClean="0"/>
              <a:t> </a:t>
            </a:r>
            <a:endParaRPr lang="ar-SA" b="1"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14400"/>
            <a:ext cx="373380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مؤسسة دبي لتنمية الصادرات</a:t>
            </a:r>
          </a:p>
        </p:txBody>
      </p:sp>
    </p:spTree>
    <p:extLst>
      <p:ext uri="{BB962C8B-B14F-4D97-AF65-F5344CB8AC3E}">
        <p14:creationId xmlns:p14="http://schemas.microsoft.com/office/powerpoint/2010/main" val="290894966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6 مايو </a:t>
            </a:r>
            <a:r>
              <a:rPr lang="ar-SA" dirty="0" smtClean="0"/>
              <a:t>2006 </a:t>
            </a:r>
            <a:r>
              <a:rPr lang="ar-SA" dirty="0"/>
              <a:t>مؤسسة دبي للاستثمارات الحكومية</a:t>
            </a:r>
          </a:p>
        </p:txBody>
      </p:sp>
      <p:sp>
        <p:nvSpPr>
          <p:cNvPr id="3" name="Content Placeholder 2"/>
          <p:cNvSpPr>
            <a:spLocks noGrp="1"/>
          </p:cNvSpPr>
          <p:nvPr>
            <p:ph idx="1"/>
          </p:nvPr>
        </p:nvSpPr>
        <p:spPr>
          <a:xfrm>
            <a:off x="228600" y="762000"/>
            <a:ext cx="5029200" cy="6096000"/>
          </a:xfrm>
          <a:ln>
            <a:noFill/>
          </a:ln>
        </p:spPr>
        <p:txBody>
          <a:bodyPr/>
          <a:lstStyle/>
          <a:p>
            <a:pPr indent="0" algn="just">
              <a:lnSpc>
                <a:spcPct val="150000"/>
              </a:lnSpc>
              <a:buNone/>
            </a:pPr>
            <a:r>
              <a:rPr lang="ar-SA" dirty="0" smtClean="0"/>
              <a:t>أمر </a:t>
            </a:r>
            <a:r>
              <a:rPr lang="ar-SA" dirty="0"/>
              <a:t>صاحب السمو الشيخ محمد بن راشد آل مكتوم، نائب رئيس الدولة رئيس مجلس الوزراء حاكم دبي، </a:t>
            </a:r>
            <a:r>
              <a:rPr lang="ar-SA" dirty="0" smtClean="0"/>
              <a:t>بإنشاء </a:t>
            </a:r>
            <a:r>
              <a:rPr lang="ar-SA" dirty="0"/>
              <a:t>مؤسسة دبي للاستثمارات </a:t>
            </a:r>
            <a:r>
              <a:rPr lang="ar-SA" dirty="0" smtClean="0"/>
              <a:t>الحكومية.</a:t>
            </a:r>
          </a:p>
          <a:p>
            <a:pPr indent="0" algn="just">
              <a:lnSpc>
                <a:spcPct val="150000"/>
              </a:lnSpc>
              <a:buNone/>
            </a:pPr>
            <a:r>
              <a:rPr lang="ar-SA" dirty="0" smtClean="0"/>
              <a:t>وتتولى </a:t>
            </a:r>
            <a:r>
              <a:rPr lang="ar-SA" dirty="0"/>
              <a:t>المؤسسة </a:t>
            </a:r>
            <a:r>
              <a:rPr lang="ar-SA" dirty="0" smtClean="0"/>
              <a:t>وضع </a:t>
            </a:r>
            <a:r>
              <a:rPr lang="ar-SA" dirty="0"/>
              <a:t>الإستراتيجية الاستثمارية لأموال الحكومة وتنفيذها، مراعية في ذلك تعزيز دور القطاع الخاص باعتماد أسلوب خصخصة القطاع العام وفقاً لقانون يصدر بهذا الشأن، إلى جانب دراسة كل ما يتعلق بموضوع الاستثمار في مختلف المجالات، ولها الإشراف على الشركات والاستثمارات المملوكة للحكومة، والإشراف المباشر على إدارة الاستثمارات المالية أو الصناعية أو الخدمية المملوكة أيضا للحكومة، والمراقبة والإشراف على عمل الشركات التابعة للمؤسسة والتنسيق فيما </a:t>
            </a:r>
            <a:r>
              <a:rPr lang="ar-SA" dirty="0" smtClean="0"/>
              <a:t>بينها</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132</a:t>
            </a:fld>
            <a:endParaRPr lang="en-US" dirty="0">
              <a:solidFill>
                <a:prstClr val="white"/>
              </a:solidFill>
            </a:endParaRPr>
          </a:p>
        </p:txBody>
      </p:sp>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مؤسسة دبي للاستثمارات الحكومية</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3584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21 يونيو 2006 بإنشاء فريق إدارة الأزمات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133</a:t>
            </a:fld>
            <a:endParaRPr lang="en-US" dirty="0">
              <a:solidFill>
                <a:prstClr val="white"/>
              </a:solidFill>
            </a:endParaRPr>
          </a:p>
        </p:txBody>
      </p:sp>
      <p:sp>
        <p:nvSpPr>
          <p:cNvPr id="3" name="TextBox 2"/>
          <p:cNvSpPr txBox="1"/>
          <p:nvPr/>
        </p:nvSpPr>
        <p:spPr>
          <a:xfrm>
            <a:off x="304801" y="807199"/>
            <a:ext cx="4953000" cy="3365024"/>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دبي، </a:t>
            </a:r>
            <a:r>
              <a:rPr lang="ar-SA" dirty="0" smtClean="0"/>
              <a:t>قانون بإنشاء </a:t>
            </a:r>
            <a:r>
              <a:rPr lang="ar-SA" dirty="0"/>
              <a:t>"فريق إدارة الأزمات </a:t>
            </a:r>
            <a:r>
              <a:rPr lang="ar-SA" dirty="0" smtClean="0"/>
              <a:t>والكوارث"</a:t>
            </a:r>
          </a:p>
          <a:p>
            <a:pPr algn="just" rtl="1">
              <a:lnSpc>
                <a:spcPct val="150000"/>
              </a:lnSpc>
            </a:pPr>
            <a:r>
              <a:rPr lang="ar-SA" dirty="0" smtClean="0"/>
              <a:t>مهام الفريق وضع </a:t>
            </a:r>
            <a:r>
              <a:rPr lang="ar-SA" dirty="0"/>
              <a:t>الخطط المتوقع تطبيقها على كل أزمة أو كارثة يتوقع حدوثها على مستوى الإمارة، والتأكد من قيام جميع الجهات المعنيّة في إمارة دبي بتنفيذ خطط التدريب على السيناريوهات المحتملة والمقررة مسبقاً، </a:t>
            </a:r>
            <a:r>
              <a:rPr lang="ar-SA" dirty="0" smtClean="0"/>
              <a:t>وتحديد </a:t>
            </a:r>
            <a:r>
              <a:rPr lang="ar-SA" dirty="0"/>
              <a:t>الآليات والتجهيزات والمعدات المطلوبة لمواجهة أية أزمة أو كارثة قد تحصل في </a:t>
            </a:r>
            <a:r>
              <a:rPr lang="ar-SA" dirty="0" smtClean="0"/>
              <a:t>الإمارة</a:t>
            </a:r>
            <a:endParaRPr lang="en-US" b="1"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a:t>
            </a:r>
            <a:r>
              <a:rPr lang="ar-SA" dirty="0"/>
              <a:t>بإنشاء فريق إدارة الأزمات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0131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24 يونيو 2006 </a:t>
            </a:r>
            <a:r>
              <a:rPr lang="ar-SA" dirty="0" smtClean="0"/>
              <a:t>مركز </a:t>
            </a:r>
            <a:r>
              <a:rPr lang="ar-SA" dirty="0"/>
              <a:t>الإسعاف الموحد لإمارة دبي (مؤسسة دبي لخدمات الإسعاف </a:t>
            </a:r>
            <a:r>
              <a:rPr lang="ar-SA" dirty="0" smtClean="0"/>
              <a:t>حاليا)</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134</a:t>
            </a:fld>
            <a:endParaRPr lang="en-US" dirty="0">
              <a:solidFill>
                <a:prstClr val="white"/>
              </a:solidFill>
            </a:endParaRPr>
          </a:p>
        </p:txBody>
      </p:sp>
      <p:sp>
        <p:nvSpPr>
          <p:cNvPr id="5" name="TextBox 4"/>
          <p:cNvSpPr txBox="1"/>
          <p:nvPr/>
        </p:nvSpPr>
        <p:spPr>
          <a:xfrm>
            <a:off x="304800" y="776168"/>
            <a:ext cx="4953000" cy="4778231"/>
          </a:xfrm>
          <a:prstGeom prst="rect">
            <a:avLst/>
          </a:prstGeom>
          <a:noFill/>
          <a:ln>
            <a:noFill/>
          </a:ln>
        </p:spPr>
        <p:txBody>
          <a:bodyPr wrap="square" rtlCol="0">
            <a:spAutoFit/>
          </a:bodyPr>
          <a:lstStyle/>
          <a:p>
            <a:pPr algn="just" rtl="1">
              <a:lnSpc>
                <a:spcPct val="150000"/>
              </a:lnSpc>
              <a:buClr>
                <a:srgbClr val="C00000"/>
              </a:buClr>
            </a:pPr>
            <a:r>
              <a:rPr lang="ar-SA" dirty="0" smtClean="0"/>
              <a:t>أصدر </a:t>
            </a:r>
            <a:r>
              <a:rPr lang="ar-SA" dirty="0"/>
              <a:t>صاحب السمو الشيخ محمد بن راشد آل مكتوم نائب رئيس الدولة رئيس مجلس الوزراء حاكم دبي، قانون </a:t>
            </a:r>
            <a:r>
              <a:rPr lang="ar-SA" dirty="0" smtClean="0"/>
              <a:t>بشأن </a:t>
            </a:r>
            <a:r>
              <a:rPr lang="ar-SA" dirty="0"/>
              <a:t>إنشاء مركز الإسعاف الموحد لإمارة </a:t>
            </a:r>
            <a:r>
              <a:rPr lang="ar-SA" dirty="0" smtClean="0"/>
              <a:t>دبي ويقدم </a:t>
            </a:r>
            <a:r>
              <a:rPr lang="ar-SA" dirty="0"/>
              <a:t>المركز خدماته من خلال ادارة وتشغيل مركز تحكم وسيطرة لخدمات الاسعاف وتقديم خدمات النقل للمرضى من والى المنشآت الطبية العاملة في الامارة او خارجها وايضا اقتراح اية انظمة وتشريعات تسهم في تحسين مستوى وجودة خدمات الاسعاف في الامارة ورفعها الى الحاكم لاعتمادها ومن ثم وضع اللوائح والانظمة التشغيلية والادارية المتصلة بعمل المركز الى جانب توفير خدمات الاسعاف في الفعاليات الرياضية والاقتصادية والاجتماعية كافة والمهمات الرسمية التي تتم في </a:t>
            </a:r>
            <a:r>
              <a:rPr lang="ar-SA" dirty="0" smtClean="0"/>
              <a:t>الامارة</a:t>
            </a:r>
            <a:endParaRPr lang="en-US" b="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6841" y="914400"/>
            <a:ext cx="3744759"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بانشاء </a:t>
            </a:r>
            <a:r>
              <a:rPr lang="ar-SA" dirty="0"/>
              <a:t>مركز الإسعاف الموحد لإمارة دبي</a:t>
            </a:r>
          </a:p>
        </p:txBody>
      </p:sp>
    </p:spTree>
    <p:extLst>
      <p:ext uri="{BB962C8B-B14F-4D97-AF65-F5344CB8AC3E}">
        <p14:creationId xmlns:p14="http://schemas.microsoft.com/office/powerpoint/2010/main" val="28955069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27 يونيو 2006 </a:t>
            </a:r>
            <a:r>
              <a:rPr lang="ar-SA" dirty="0" smtClean="0"/>
              <a:t> </a:t>
            </a:r>
            <a:r>
              <a:rPr lang="ar-SA" dirty="0"/>
              <a:t>لجنة للازدحام المروري </a:t>
            </a:r>
          </a:p>
        </p:txBody>
      </p:sp>
      <p:sp>
        <p:nvSpPr>
          <p:cNvPr id="3" name="Content Placeholder 2"/>
          <p:cNvSpPr>
            <a:spLocks noGrp="1"/>
          </p:cNvSpPr>
          <p:nvPr>
            <p:ph idx="1"/>
          </p:nvPr>
        </p:nvSpPr>
        <p:spPr>
          <a:xfrm>
            <a:off x="304800" y="838200"/>
            <a:ext cx="4953000" cy="3886200"/>
          </a:xfrm>
          <a:ln>
            <a:noFill/>
          </a:ln>
        </p:spPr>
        <p:txBody>
          <a:bodyPr/>
          <a:lstStyle/>
          <a:p>
            <a:pPr indent="0" algn="just">
              <a:lnSpc>
                <a:spcPct val="150000"/>
              </a:lnSpc>
              <a:buNone/>
            </a:pPr>
            <a:r>
              <a:rPr lang="ar-SA" dirty="0" smtClean="0"/>
              <a:t>أمر </a:t>
            </a:r>
            <a:r>
              <a:rPr lang="ar-SA" dirty="0"/>
              <a:t>صاحب السمو الشيخ محمد بن راشد آل مكتوم، نائب رئيس الدولة رئيس مجلس الوزراء حاكم دبي، بتشكيل لجنة برئاسة الفريق سمو الشيخ سيف بن زايد آل نهيان، وزير </a:t>
            </a:r>
            <a:r>
              <a:rPr lang="ar-SA" dirty="0" smtClean="0"/>
              <a:t>الداخلية</a:t>
            </a:r>
          </a:p>
          <a:p>
            <a:pPr indent="0" algn="just">
              <a:lnSpc>
                <a:spcPct val="150000"/>
              </a:lnSpc>
              <a:buNone/>
            </a:pPr>
            <a:r>
              <a:rPr lang="ar-SA" dirty="0" smtClean="0"/>
              <a:t>تختص </a:t>
            </a:r>
            <a:r>
              <a:rPr lang="ar-SA" dirty="0"/>
              <a:t>لجنة للازدحام المروري </a:t>
            </a:r>
            <a:r>
              <a:rPr lang="ar-SA" dirty="0" smtClean="0"/>
              <a:t>بدراسة </a:t>
            </a:r>
            <a:r>
              <a:rPr lang="ar-SA" dirty="0"/>
              <a:t>الازدحام المروري في مدن الدولة وإعداد تقرير حول هذا الموضوع </a:t>
            </a:r>
            <a:r>
              <a:rPr lang="ar-SA" dirty="0" smtClean="0"/>
              <a:t>مستقبلاً</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135</a:t>
            </a:fld>
            <a:endParaRPr lang="en-US" dirty="0">
              <a:solidFill>
                <a:prstClr val="white"/>
              </a:solidFill>
            </a:endParaRPr>
          </a:p>
        </p:txBody>
      </p:sp>
      <p:sp>
        <p:nvSpPr>
          <p:cNvPr id="5" name="TextBox 4"/>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لجنة للازدحام المروري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2480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 يوليو 2006 مؤسسة دبي للطيران في جبل علي</a:t>
            </a:r>
          </a:p>
        </p:txBody>
      </p:sp>
      <p:sp>
        <p:nvSpPr>
          <p:cNvPr id="3" name="Content Placeholder 2"/>
          <p:cNvSpPr>
            <a:spLocks noGrp="1"/>
          </p:cNvSpPr>
          <p:nvPr>
            <p:ph idx="1"/>
          </p:nvPr>
        </p:nvSpPr>
        <p:spPr>
          <a:xfrm>
            <a:off x="304800" y="762000"/>
            <a:ext cx="4953000" cy="52578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بصفته حاكماً لإمارة دبي، قانون </a:t>
            </a:r>
            <a:r>
              <a:rPr lang="ar-SA" dirty="0" smtClean="0"/>
              <a:t>بإنشاء </a:t>
            </a:r>
            <a:r>
              <a:rPr lang="ar-SA" dirty="0"/>
              <a:t>مؤسسة دبي للطيران في جبل </a:t>
            </a:r>
            <a:r>
              <a:rPr lang="ar-SA" dirty="0" smtClean="0"/>
              <a:t>علي </a:t>
            </a:r>
          </a:p>
          <a:p>
            <a:pPr indent="0" algn="just">
              <a:lnSpc>
                <a:spcPct val="150000"/>
              </a:lnSpc>
              <a:buNone/>
            </a:pPr>
            <a:r>
              <a:rPr lang="ar-SA" dirty="0" smtClean="0"/>
              <a:t>ويتضمن قانون إنشاء مؤسسة دبي للطيران في جبل 32 مادة، تتضمن التعريفات والتزامات الدوائر أمام المؤسسة والجزاءات والعقوبات وسلطات المؤسسة الرقابية والإعفاءات الجمركية والحصانة ضد التأميم وأهداف إنشاء المؤسسة وصلاحياتها.</a:t>
            </a:r>
          </a:p>
          <a:p>
            <a:pPr algn="just">
              <a:lnSpc>
                <a:spcPct val="150000"/>
              </a:lnSpc>
            </a:pPr>
            <a:endParaRPr lang="en-US" sz="2000"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136</a:t>
            </a:fld>
            <a:endParaRPr lang="en-US" dirty="0">
              <a:solidFill>
                <a:prstClr val="white"/>
              </a:solidFill>
            </a:endParaRPr>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مؤسسة </a:t>
            </a:r>
            <a:r>
              <a:rPr lang="ar-SA" dirty="0"/>
              <a:t>دبي للطيران في جبل علي</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1908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30 اكتوبر 2006 مؤسسة محمد بن راشد للإسكان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137</a:t>
            </a:fld>
            <a:endParaRPr lang="en-US" dirty="0">
              <a:solidFill>
                <a:prstClr val="white"/>
              </a:solidFill>
            </a:endParaRPr>
          </a:p>
        </p:txBody>
      </p:sp>
      <p:sp>
        <p:nvSpPr>
          <p:cNvPr id="7" name="Content Placeholder 2"/>
          <p:cNvSpPr txBox="1">
            <a:spLocks/>
          </p:cNvSpPr>
          <p:nvPr/>
        </p:nvSpPr>
        <p:spPr bwMode="auto">
          <a:xfrm>
            <a:off x="304800" y="762000"/>
            <a:ext cx="4952999"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أصدر صاحب السمو الشيخ محمد بن راشد آل مكتوم نائب رئيس الدولة رئيس مجلس الوزراء حاكم دبي، قانونا بإنشاء '' مؤسسة محمد بن راشد للإسكان'' </a:t>
            </a:r>
          </a:p>
          <a:p>
            <a:pPr indent="0" algn="just">
              <a:lnSpc>
                <a:spcPct val="150000"/>
              </a:lnSpc>
              <a:buFont typeface="Wingdings 3" pitchFamily="18" charset="2"/>
              <a:buNone/>
            </a:pPr>
            <a:r>
              <a:rPr lang="ar-SA" dirty="0" smtClean="0"/>
              <a:t>مهام مؤسسة محمد بن راشد للإسكان تملك الأراضي والعقارات وبنائها وتأجيرها واستئجارها وإدارة العمليات المالية المتعلقة بقروض الإسكان أو التعاقد مع المؤسسات المالية والمصرفية إلى جانب تصميم وتنفيذ الوحدات والمجمعات السكنية الخاصة بإسكان المواطنين والمرافق الخدمية المتعلقة بها أوالتعاقد مع جهات أخرى للقيام بذلك تحت إشراف المؤسسة</a:t>
            </a:r>
          </a:p>
          <a:p>
            <a:pPr indent="0" algn="just">
              <a:lnSpc>
                <a:spcPct val="150000"/>
              </a:lnSpc>
              <a:buFont typeface="Wingdings 3" pitchFamily="18" charset="2"/>
              <a:buNone/>
            </a:pP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14400"/>
            <a:ext cx="3733801"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انشاء مؤسسة محمد بن راشد للإسكان</a:t>
            </a:r>
          </a:p>
        </p:txBody>
      </p:sp>
    </p:spTree>
    <p:extLst>
      <p:ext uri="{BB962C8B-B14F-4D97-AF65-F5344CB8AC3E}">
        <p14:creationId xmlns:p14="http://schemas.microsoft.com/office/powerpoint/2010/main" val="239450325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1 نوفمبر 2006 مركز دبي للإحصاء</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138</a:t>
            </a:fld>
            <a:endParaRPr lang="en-US" dirty="0">
              <a:solidFill>
                <a:prstClr val="white"/>
              </a:solidFill>
            </a:endParaRPr>
          </a:p>
        </p:txBody>
      </p:sp>
      <p:sp>
        <p:nvSpPr>
          <p:cNvPr id="5" name="Content Placeholder 2"/>
          <p:cNvSpPr txBox="1">
            <a:spLocks/>
          </p:cNvSpPr>
          <p:nvPr/>
        </p:nvSpPr>
        <p:spPr bwMode="auto">
          <a:xfrm>
            <a:off x="228600" y="762000"/>
            <a:ext cx="50292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Clr>
                <a:srgbClr val="C00000"/>
              </a:buClr>
              <a:buNone/>
            </a:pPr>
            <a:r>
              <a:rPr lang="ar-SA" dirty="0" smtClean="0"/>
              <a:t>أصدر صاحب السمو الشيخ محمد بن راشد آل مكتوم</a:t>
            </a:r>
            <a:r>
              <a:rPr lang="ar-SA" dirty="0"/>
              <a:t>، نائب رئيس الدولة رئيس مجلس الوزراء </a:t>
            </a:r>
            <a:r>
              <a:rPr lang="ar-SA" dirty="0" smtClean="0"/>
              <a:t>حاكم دبي، قانون محلي بإنشاء مركز دبي للإحصاء </a:t>
            </a:r>
          </a:p>
          <a:p>
            <a:pPr indent="0" algn="just">
              <a:lnSpc>
                <a:spcPct val="150000"/>
              </a:lnSpc>
              <a:buClr>
                <a:srgbClr val="C00000"/>
              </a:buClr>
              <a:buNone/>
            </a:pPr>
            <a:r>
              <a:rPr lang="ar-SA" dirty="0" smtClean="0"/>
              <a:t>ويكون المركز الجهة الوحيدة والرسمية المخولة بجمع وتحليل البيانات والمعلومات الإحصائية في إمارة دبي</a:t>
            </a:r>
          </a:p>
          <a:p>
            <a:pPr indent="0" algn="just">
              <a:lnSpc>
                <a:spcPct val="150000"/>
              </a:lnSpc>
              <a:buClr>
                <a:srgbClr val="C00000"/>
              </a:buClr>
              <a:buNone/>
            </a:pPr>
            <a:r>
              <a:rPr lang="ar-SA" dirty="0" smtClean="0"/>
              <a:t>وقد </a:t>
            </a:r>
            <a:r>
              <a:rPr lang="ar-SA" dirty="0"/>
              <a:t>ألغى القانون الجديد، القانون رقم /7/ لسنة 2001 بشأن مركز الإحصاء في بلدية دبي، </a:t>
            </a:r>
            <a:r>
              <a:rPr lang="ar-SA" dirty="0" smtClean="0"/>
              <a:t>وتم نقل </a:t>
            </a:r>
            <a:r>
              <a:rPr lang="ar-SA" dirty="0"/>
              <a:t>كافة الحقوق والالتزامات والمسؤوليات والصلاحيات المناطة به إلى مركز دبي </a:t>
            </a:r>
            <a:r>
              <a:rPr lang="ar-SA" dirty="0" smtClean="0"/>
              <a:t>للإحصاء. </a:t>
            </a:r>
            <a:endParaRPr lang="ar-SA" b="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بإنشاء مركز دبي للإحصاء</a:t>
            </a:r>
          </a:p>
        </p:txBody>
      </p:sp>
    </p:spTree>
    <p:extLst>
      <p:ext uri="{BB962C8B-B14F-4D97-AF65-F5344CB8AC3E}">
        <p14:creationId xmlns:p14="http://schemas.microsoft.com/office/powerpoint/2010/main" val="34443992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6 نوفمبر 2006 مؤسسة دبي للبترول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139</a:t>
            </a:fld>
            <a:endParaRPr lang="en-US" dirty="0">
              <a:solidFill>
                <a:prstClr val="white"/>
              </a:solidFill>
            </a:endParaRPr>
          </a:p>
        </p:txBody>
      </p:sp>
      <p:sp>
        <p:nvSpPr>
          <p:cNvPr id="7" name="TextBox 6"/>
          <p:cNvSpPr txBox="1"/>
          <p:nvPr/>
        </p:nvSpPr>
        <p:spPr>
          <a:xfrm>
            <a:off x="228600" y="833071"/>
            <a:ext cx="5029200" cy="5415329"/>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C00000"/>
              </a:buClr>
              <a:buSzPct val="100000"/>
            </a:pPr>
            <a:r>
              <a:rPr lang="ar-SA" dirty="0" smtClean="0"/>
              <a:t>أصدر </a:t>
            </a:r>
            <a:r>
              <a:rPr lang="ar-SA" dirty="0"/>
              <a:t>صاحب السمو الشيخ محمد بن راشد آل مكتوم نائب رئيس الدولة رئيس مجلس </a:t>
            </a:r>
            <a:r>
              <a:rPr lang="ar-SA" dirty="0" smtClean="0"/>
              <a:t>الوزراء حاكم دبي، مرسوم </a:t>
            </a:r>
            <a:r>
              <a:rPr lang="ar-SA" dirty="0"/>
              <a:t>بشأن إنشاء مؤسسة دبي </a:t>
            </a:r>
            <a:r>
              <a:rPr lang="ar-SA" dirty="0" smtClean="0"/>
              <a:t>للبترول مهام المؤسسة:</a:t>
            </a:r>
          </a:p>
          <a:p>
            <a:pPr marL="285750" indent="-285750" algn="just" rtl="1" fontAlgn="base">
              <a:lnSpc>
                <a:spcPct val="150000"/>
              </a:lnSpc>
              <a:spcBef>
                <a:spcPct val="20000"/>
              </a:spcBef>
              <a:spcAft>
                <a:spcPct val="0"/>
              </a:spcAft>
              <a:buClr>
                <a:schemeClr val="bg1">
                  <a:lumMod val="50000"/>
                </a:schemeClr>
              </a:buClr>
              <a:buSzPct val="100000"/>
              <a:buFont typeface="Wingdings 3" pitchFamily="18" charset="2"/>
              <a:buChar char="í"/>
            </a:pPr>
            <a:r>
              <a:rPr lang="ar-SA" dirty="0" smtClean="0"/>
              <a:t>التنقيب </a:t>
            </a:r>
            <a:r>
              <a:rPr lang="ar-SA" dirty="0"/>
              <a:t>عن الهيدروكربونات وإنتاجها واستلامها وتجميعها ونقلها وتكريرها وتخزينها وشراؤها وبيعها ومقايضتها والمتاجرة بها </a:t>
            </a:r>
            <a:r>
              <a:rPr lang="ar-SA" dirty="0" smtClean="0"/>
              <a:t>وتوزيعها.</a:t>
            </a:r>
          </a:p>
          <a:p>
            <a:pPr marL="285750" indent="-285750" algn="just" rtl="1" fontAlgn="base">
              <a:lnSpc>
                <a:spcPct val="150000"/>
              </a:lnSpc>
              <a:spcBef>
                <a:spcPct val="20000"/>
              </a:spcBef>
              <a:spcAft>
                <a:spcPct val="0"/>
              </a:spcAft>
              <a:buClr>
                <a:schemeClr val="bg1">
                  <a:lumMod val="50000"/>
                </a:schemeClr>
              </a:buClr>
              <a:buSzPct val="100000"/>
              <a:buFont typeface="Wingdings 3" pitchFamily="18" charset="2"/>
              <a:buChar char="í"/>
            </a:pPr>
            <a:r>
              <a:rPr lang="ar-SA" dirty="0" smtClean="0"/>
              <a:t>مراجعة </a:t>
            </a:r>
            <a:r>
              <a:rPr lang="ar-SA" dirty="0"/>
              <a:t>وتدقيق كافة الموجودات والأنشطة المتعلقة بامتياز وعمليات امتياز 1961 وكافة المسائل ذات </a:t>
            </a:r>
            <a:r>
              <a:rPr lang="ar-SA" dirty="0" smtClean="0"/>
              <a:t>الصلة</a:t>
            </a:r>
          </a:p>
          <a:p>
            <a:pPr marL="285750" indent="-285750" algn="just" rtl="1" fontAlgn="base">
              <a:lnSpc>
                <a:spcPct val="150000"/>
              </a:lnSpc>
              <a:spcBef>
                <a:spcPct val="20000"/>
              </a:spcBef>
              <a:spcAft>
                <a:spcPct val="0"/>
              </a:spcAft>
              <a:buClr>
                <a:schemeClr val="bg1">
                  <a:lumMod val="50000"/>
                </a:schemeClr>
              </a:buClr>
              <a:buSzPct val="100000"/>
              <a:buFont typeface="Wingdings 3" pitchFamily="18" charset="2"/>
              <a:buChar char="í"/>
            </a:pPr>
            <a:r>
              <a:rPr lang="ar-SA" dirty="0" smtClean="0"/>
              <a:t>تملك </a:t>
            </a:r>
            <a:r>
              <a:rPr lang="ar-SA" dirty="0"/>
              <a:t>كافة الموجودات والحقوق المتعلقة بالأغراض أعلاه، وتشمل أية موجودات وحقوق لمشغل الامتياز (و/ أو غيره من الأطراف في اتفاقية الامتياز لعام 1961) وتشغيل واستخدام تلك الموجودات والحقوق</a:t>
            </a:r>
            <a:r>
              <a:rPr lang="ar-SA" dirty="0" smtClean="0"/>
              <a:t>.</a:t>
            </a:r>
            <a:endParaRPr lang="en-US" b="1"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a:t>
            </a:r>
            <a:r>
              <a:rPr lang="ar-SA" dirty="0"/>
              <a:t>بإنشاء </a:t>
            </a:r>
            <a:r>
              <a:rPr lang="ar-SA" dirty="0" smtClean="0"/>
              <a:t>مؤسسة دبي </a:t>
            </a:r>
            <a:r>
              <a:rPr lang="ar-SA" dirty="0"/>
              <a:t>للبترول</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أكتوبر 1997 برنامج دبي للأداء الحكومي المتميز </a:t>
            </a:r>
          </a:p>
        </p:txBody>
      </p:sp>
      <p:sp>
        <p:nvSpPr>
          <p:cNvPr id="3" name="Content Placeholder 2"/>
          <p:cNvSpPr>
            <a:spLocks noGrp="1"/>
          </p:cNvSpPr>
          <p:nvPr>
            <p:ph idx="1"/>
          </p:nvPr>
        </p:nvSpPr>
        <p:spPr>
          <a:xfrm>
            <a:off x="381000" y="838200"/>
            <a:ext cx="4876800" cy="3426023"/>
          </a:xfrm>
          <a:ln>
            <a:noFill/>
          </a:ln>
        </p:spPr>
        <p:txBody>
          <a:bodyPr/>
          <a:lstStyle/>
          <a:p>
            <a:pPr indent="0" algn="just">
              <a:lnSpc>
                <a:spcPct val="150000"/>
              </a:lnSpc>
              <a:buNone/>
            </a:pPr>
            <a:r>
              <a:rPr lang="ar-SA" dirty="0" smtClean="0"/>
              <a:t>أمر صاحب </a:t>
            </a:r>
            <a:r>
              <a:rPr lang="ar-SA" dirty="0"/>
              <a:t>السمو الشيخ محمد بن راشد آل مكتوم بصفته ولي عهد دبي وزير الدفاع آنذاك، بتأسيس برنامج دبي للأداء الحكومي المتميز </a:t>
            </a:r>
            <a:endParaRPr lang="ar-SA" dirty="0" smtClean="0"/>
          </a:p>
          <a:p>
            <a:pPr indent="0" algn="just">
              <a:lnSpc>
                <a:spcPct val="150000"/>
              </a:lnSpc>
              <a:buNone/>
            </a:pPr>
            <a:r>
              <a:rPr lang="ar-SA" dirty="0" smtClean="0"/>
              <a:t>الهدف من انشاء البرنامج ليكون </a:t>
            </a:r>
            <a:r>
              <a:rPr lang="ar-SA" dirty="0"/>
              <a:t>القوة المحركة للتطوير والتغيير في القطاع الحكومي، وقد أحدث البرنامج منذ انطلاقه ما يمكن أن نطلق عليه ثورة إدارية متكاملة في أداء وخدمات القطاع </a:t>
            </a:r>
            <a:r>
              <a:rPr lang="ar-SA" dirty="0" smtClean="0"/>
              <a:t>الحكومي</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a:t>
            </a:fld>
            <a:endParaRPr lang="en-US" dirty="0">
              <a:solidFill>
                <a:prstClr val="white"/>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0731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08737"/>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يلقي كلمة في </a:t>
            </a:r>
            <a:r>
              <a:rPr lang="ar-SA" dirty="0"/>
              <a:t>برنامج دبي للأداء الحكومي المتميز </a:t>
            </a:r>
            <a:endParaRPr lang="en-US" dirty="0"/>
          </a:p>
        </p:txBody>
      </p:sp>
    </p:spTree>
    <p:extLst>
      <p:ext uri="{BB962C8B-B14F-4D97-AF65-F5344CB8AC3E}">
        <p14:creationId xmlns:p14="http://schemas.microsoft.com/office/powerpoint/2010/main" val="192258348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18 نوفمبر 2006   مؤسسة دبي لتنمية المرأة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140</a:t>
            </a:fld>
            <a:endParaRPr lang="en-US" dirty="0">
              <a:solidFill>
                <a:prstClr val="white"/>
              </a:solidFill>
            </a:endParaRPr>
          </a:p>
        </p:txBody>
      </p:sp>
      <p:sp>
        <p:nvSpPr>
          <p:cNvPr id="5" name="TextBox 4"/>
          <p:cNvSpPr txBox="1"/>
          <p:nvPr/>
        </p:nvSpPr>
        <p:spPr>
          <a:xfrm>
            <a:off x="228600" y="839573"/>
            <a:ext cx="5029200" cy="2589427"/>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C00000"/>
              </a:buClr>
              <a:buSzPct val="100000"/>
            </a:pPr>
            <a:r>
              <a:rPr lang="ar-SA" dirty="0" smtClean="0"/>
              <a:t>أصدر </a:t>
            </a:r>
            <a:r>
              <a:rPr lang="ar-SA" dirty="0"/>
              <a:t>صاحب السمو الشيخ محمد بن راشد آل مكتوم نائب رئيس الدولة رئيس مجلس الوزراء </a:t>
            </a:r>
            <a:r>
              <a:rPr lang="ar-SA" dirty="0" smtClean="0"/>
              <a:t>حاكم دبي، قانون بإنشاء </a:t>
            </a:r>
            <a:r>
              <a:rPr lang="ar-SA" dirty="0"/>
              <a:t>مؤسسة دبي لتنمية </a:t>
            </a:r>
            <a:r>
              <a:rPr lang="ar-SA" dirty="0" smtClean="0"/>
              <a:t>المرأة </a:t>
            </a:r>
          </a:p>
          <a:p>
            <a:pPr algn="just" rtl="1" fontAlgn="base">
              <a:lnSpc>
                <a:spcPct val="150000"/>
              </a:lnSpc>
              <a:spcBef>
                <a:spcPct val="20000"/>
              </a:spcBef>
              <a:spcAft>
                <a:spcPct val="0"/>
              </a:spcAft>
              <a:buClr>
                <a:srgbClr val="C00000"/>
              </a:buClr>
              <a:buSzPct val="100000"/>
            </a:pPr>
            <a:r>
              <a:rPr lang="ar-SA" dirty="0" smtClean="0"/>
              <a:t>الهدف من المؤسسة تطوير </a:t>
            </a:r>
            <a:r>
              <a:rPr lang="ar-SA" dirty="0"/>
              <a:t>قدرات المرأة الإماراتية وإبراز دورها في المجتمع كفرد من أفراده يتفاعل ويؤثر إيجابا في متغيراته واحتياجاته التنموية في شتى </a:t>
            </a:r>
            <a:r>
              <a:rPr lang="ar-SA" dirty="0" smtClean="0"/>
              <a:t>المجالات</a:t>
            </a:r>
            <a:endParaRPr lang="en-US" b="1"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90600"/>
            <a:ext cx="3657601"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a:t>
            </a:r>
            <a:r>
              <a:rPr lang="ar-SA" dirty="0"/>
              <a:t>إنشاء مؤسسة دبي لتنمية </a:t>
            </a:r>
            <a:r>
              <a:rPr lang="ar-SA" dirty="0" smtClean="0"/>
              <a:t>المرأة</a:t>
            </a:r>
            <a:endParaRPr lang="ar-SA" dirty="0"/>
          </a:p>
        </p:txBody>
      </p:sp>
    </p:spTree>
    <p:extLst>
      <p:ext uri="{BB962C8B-B14F-4D97-AF65-F5344CB8AC3E}">
        <p14:creationId xmlns:p14="http://schemas.microsoft.com/office/powerpoint/2010/main" val="6301741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 ديسمبر 2006 لجنة وطنية للمؤتمرات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141</a:t>
            </a:fld>
            <a:endParaRPr lang="en-US" dirty="0">
              <a:solidFill>
                <a:prstClr val="white"/>
              </a:solidFill>
            </a:endParaRPr>
          </a:p>
        </p:txBody>
      </p:sp>
      <p:sp>
        <p:nvSpPr>
          <p:cNvPr id="7" name="Content Placeholder 2"/>
          <p:cNvSpPr>
            <a:spLocks noGrp="1"/>
          </p:cNvSpPr>
          <p:nvPr>
            <p:ph idx="1"/>
          </p:nvPr>
        </p:nvSpPr>
        <p:spPr>
          <a:xfrm>
            <a:off x="228600" y="762000"/>
            <a:ext cx="5029200" cy="58674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a:t>
            </a:r>
            <a:r>
              <a:rPr lang="ar-SA" dirty="0" smtClean="0"/>
              <a:t>حاكم دبي، قراراً </a:t>
            </a:r>
            <a:r>
              <a:rPr lang="ar-SA" dirty="0"/>
              <a:t>لمجلس الوزراء بإنشاء لجنة وطنية </a:t>
            </a:r>
            <a:r>
              <a:rPr lang="ar-SA" dirty="0" smtClean="0"/>
              <a:t>للمؤتمرات. </a:t>
            </a:r>
          </a:p>
          <a:p>
            <a:pPr indent="0" algn="just">
              <a:lnSpc>
                <a:spcPct val="150000"/>
              </a:lnSpc>
              <a:buNone/>
            </a:pPr>
            <a:r>
              <a:rPr lang="ar-SA" dirty="0" smtClean="0"/>
              <a:t>تتولى اللجنة وضع </a:t>
            </a:r>
            <a:r>
              <a:rPr lang="ar-SA" dirty="0"/>
              <a:t>ضوابط وإجراءات عقد المؤتمرات والندوات والمحاضرات وورش العمل والتدريب وما في حكمها، </a:t>
            </a:r>
            <a:r>
              <a:rPr lang="ar-SA" dirty="0" smtClean="0"/>
              <a:t>كما تتولى طريقة </a:t>
            </a:r>
            <a:r>
              <a:rPr lang="ar-SA" dirty="0"/>
              <a:t>وإجراءات اجتماعاتها وعملها لتحقيق الأهداف التالية: </a:t>
            </a:r>
            <a:r>
              <a:rPr lang="ar-SA" dirty="0" smtClean="0"/>
              <a:t>(استمرارية </a:t>
            </a:r>
            <a:r>
              <a:rPr lang="ar-SA" dirty="0"/>
              <a:t>وتأصيل حرية التعبير بما يخدم إستراتيجية العمل الوطني </a:t>
            </a:r>
            <a:r>
              <a:rPr lang="ar-SA" dirty="0" smtClean="0"/>
              <a:t>بالدولة - إبراز </a:t>
            </a:r>
            <a:r>
              <a:rPr lang="ar-SA" dirty="0"/>
              <a:t>وجه الدولة الحضاري من خلال استقطاب المؤتمرات واللقاءات الدولية وتحقيق الاستثمار الأمثل للبنية التحتية، التي توافرت للدولة في كل </a:t>
            </a:r>
            <a:r>
              <a:rPr lang="ar-SA" dirty="0" smtClean="0"/>
              <a:t>القطاعات - تدعيم </a:t>
            </a:r>
            <a:r>
              <a:rPr lang="ar-SA" dirty="0"/>
              <a:t>كل ما من شأنه إعلاء الهوية الوطنية وتحقيق اندماج كل العناصر الموجودة على أرض الدولة لخدمة قضايا الوطن ومواصلة استقراره </a:t>
            </a:r>
            <a:r>
              <a:rPr lang="ar-SA" dirty="0" smtClean="0"/>
              <a:t>وتقدمه)</a:t>
            </a:r>
            <a:endParaRPr lang="ar-SA" b="1" dirty="0" smtClean="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a:t>
            </a:r>
            <a:r>
              <a:rPr lang="ar-SA" dirty="0"/>
              <a:t>إنشاء لجنة وطنية للمؤتمرات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28763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27 ديسمبر 2006 المكتب التنفيذي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142</a:t>
            </a:fld>
            <a:endParaRPr lang="en-US" dirty="0">
              <a:solidFill>
                <a:prstClr val="white"/>
              </a:solidFill>
            </a:endParaRPr>
          </a:p>
        </p:txBody>
      </p:sp>
      <p:sp>
        <p:nvSpPr>
          <p:cNvPr id="9" name="TextBox 8"/>
          <p:cNvSpPr txBox="1"/>
          <p:nvPr/>
        </p:nvSpPr>
        <p:spPr>
          <a:xfrm>
            <a:off x="252029" y="784275"/>
            <a:ext cx="5005771" cy="2949525"/>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a:t>
            </a:r>
            <a:r>
              <a:rPr lang="ar-SA" dirty="0" smtClean="0"/>
              <a:t>الوزراء حاكم دبي، قانوناً </a:t>
            </a:r>
            <a:r>
              <a:rPr lang="ar-SA" dirty="0"/>
              <a:t>بإنشاء المكتب التنفيذي في إمارة دبي. </a:t>
            </a:r>
            <a:endParaRPr lang="ar-SA" dirty="0" smtClean="0"/>
          </a:p>
          <a:p>
            <a:pPr algn="just" rtl="1">
              <a:lnSpc>
                <a:spcPct val="150000"/>
              </a:lnSpc>
            </a:pPr>
            <a:r>
              <a:rPr lang="ar-SA" dirty="0" smtClean="0"/>
              <a:t>المكتب مسؤولاً عن إنجاز وإجراء دراسات تحليلية متخصصة في المجالات الاقتصادية والاجتماعية والسياسية والثقافية وغيرها، وذلك من أجل تسهيل عملية اتخاذ القرارات الإستراتيجية والتنموية في شتى الميادين. </a:t>
            </a:r>
            <a:endParaRPr lang="en-US" b="1" dirty="0"/>
          </a:p>
        </p:txBody>
      </p:sp>
      <p:sp>
        <p:nvSpPr>
          <p:cNvPr id="5" name="TextBox 4"/>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a:t>
            </a:r>
            <a:r>
              <a:rPr lang="ar-SA" dirty="0"/>
              <a:t>بإنشاء المكتب التنفيذي في دبي</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191080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3 فبراير 2007 ملامح خطة دبي الإستراتيجية 2007 - 2015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143</a:t>
            </a:fld>
            <a:endParaRPr lang="en-US" dirty="0">
              <a:solidFill>
                <a:prstClr val="white"/>
              </a:solidFill>
            </a:endParaRPr>
          </a:p>
        </p:txBody>
      </p:sp>
      <p:sp>
        <p:nvSpPr>
          <p:cNvPr id="7" name="Content Placeholder 2"/>
          <p:cNvSpPr txBox="1">
            <a:spLocks/>
          </p:cNvSpPr>
          <p:nvPr/>
        </p:nvSpPr>
        <p:spPr bwMode="auto">
          <a:xfrm>
            <a:off x="304800" y="810161"/>
            <a:ext cx="4876800" cy="42190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اعلن صاحب السمو الشيخ محمد بن راشد آل مكتوم </a:t>
            </a:r>
            <a:r>
              <a:rPr lang="ar-SA" dirty="0"/>
              <a:t>نائب رئيس الدولة رئيس مجلس الوزراء </a:t>
            </a:r>
            <a:r>
              <a:rPr lang="ar-SA" dirty="0" smtClean="0"/>
              <a:t>حاكم دبي، عن خطة دبي الإستراتيجية</a:t>
            </a:r>
            <a:endParaRPr lang="ar-SA" dirty="0"/>
          </a:p>
          <a:p>
            <a:pPr indent="0" algn="just">
              <a:lnSpc>
                <a:spcPct val="150000"/>
              </a:lnSpc>
              <a:buNone/>
            </a:pPr>
            <a:r>
              <a:rPr lang="ar-SA" dirty="0" smtClean="0"/>
              <a:t>تهدف الاستراتيجية الى ترسيخ مكانة دبي الرائدة في المنطقة وتعزيز دورها كقطب اقتصادي ومالي عالمي، وهي تعتبر بمثابة خارطة طريق لمختلف جوانب العمل التنموي للسنوات المقبلة</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يعلن عن </a:t>
            </a:r>
            <a:r>
              <a:rPr lang="ar-SA" dirty="0"/>
              <a:t>ملامح خطة دبي الإستراتيجية </a:t>
            </a:r>
            <a:r>
              <a:rPr lang="ar-SA" dirty="0" smtClean="0"/>
              <a:t>2007-2015</a:t>
            </a:r>
            <a:endParaRPr lang="ar-SA" dirty="0"/>
          </a:p>
        </p:txBody>
      </p:sp>
    </p:spTree>
    <p:extLst>
      <p:ext uri="{BB962C8B-B14F-4D97-AF65-F5344CB8AC3E}">
        <p14:creationId xmlns:p14="http://schemas.microsoft.com/office/powerpoint/2010/main" val="146245949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مارس 2007 </a:t>
            </a:r>
            <a:r>
              <a:rPr lang="ar-SA" dirty="0" smtClean="0"/>
              <a:t>مجلس </a:t>
            </a:r>
            <a:r>
              <a:rPr lang="ar-SA" dirty="0"/>
              <a:t>وطني للسياحة </a:t>
            </a:r>
          </a:p>
        </p:txBody>
      </p:sp>
      <p:sp>
        <p:nvSpPr>
          <p:cNvPr id="3" name="Content Placeholder 2"/>
          <p:cNvSpPr>
            <a:spLocks noGrp="1"/>
          </p:cNvSpPr>
          <p:nvPr>
            <p:ph idx="1"/>
          </p:nvPr>
        </p:nvSpPr>
        <p:spPr>
          <a:xfrm>
            <a:off x="304800" y="762000"/>
            <a:ext cx="4953000" cy="4953000"/>
          </a:xfrm>
          <a:ln>
            <a:noFill/>
          </a:ln>
        </p:spPr>
        <p:txBody>
          <a:bodyPr/>
          <a:lstStyle/>
          <a:p>
            <a:pPr indent="0" algn="just">
              <a:lnSpc>
                <a:spcPct val="150000"/>
              </a:lnSpc>
              <a:buNone/>
            </a:pPr>
            <a:r>
              <a:rPr lang="ar-SA" dirty="0" smtClean="0"/>
              <a:t>وافق </a:t>
            </a:r>
            <a:r>
              <a:rPr lang="ar-SA" dirty="0"/>
              <a:t>مجلس الوزراء برئاسة صاحب السمو الشيخ محمد بن راشد آل مكتوم، نائب رئيس الدولة رئيس مجلس الوزراء حاكم دبي، </a:t>
            </a:r>
            <a:r>
              <a:rPr lang="ar-SA" dirty="0" smtClean="0"/>
              <a:t>على </a:t>
            </a:r>
            <a:r>
              <a:rPr lang="ar-SA" dirty="0"/>
              <a:t>مشروع قانون إنشاء مجلس وطني للسياحة والآثار </a:t>
            </a:r>
            <a:endParaRPr lang="ar-SA" dirty="0" smtClean="0"/>
          </a:p>
          <a:p>
            <a:pPr indent="0" algn="just">
              <a:lnSpc>
                <a:spcPct val="150000"/>
              </a:lnSpc>
              <a:buNone/>
            </a:pPr>
            <a:r>
              <a:rPr lang="ar-SA" dirty="0" smtClean="0"/>
              <a:t>الهدف من </a:t>
            </a:r>
            <a:r>
              <a:rPr lang="ar-SA" dirty="0"/>
              <a:t>المجلس </a:t>
            </a:r>
            <a:r>
              <a:rPr lang="ar-SA" dirty="0" smtClean="0"/>
              <a:t>تنسيق </a:t>
            </a:r>
            <a:r>
              <a:rPr lang="ar-SA" dirty="0"/>
              <a:t>التنمية والترويج للسياحة داخليا وخارجيا بما ينسجم مع الموروث الحضاري والثقافي وقيم المجتمع الإماراتي </a:t>
            </a:r>
            <a:r>
              <a:rPr lang="ar-SA" dirty="0" smtClean="0"/>
              <a:t>الأصيلة، </a:t>
            </a:r>
            <a:r>
              <a:rPr lang="ar-SA" dirty="0"/>
              <a:t>وإلى الحفاظ على الآثار والهوية </a:t>
            </a:r>
            <a:r>
              <a:rPr lang="ar-SA" dirty="0" smtClean="0"/>
              <a:t>الوطنية، </a:t>
            </a:r>
            <a:r>
              <a:rPr lang="ar-SA" dirty="0"/>
              <a:t>وبما يعود على الدولة بفوائد اقتصادية واجتماعية وثقافية وإعلامية</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144</a:t>
            </a:fld>
            <a:endParaRPr lang="en-US" dirty="0">
              <a:solidFill>
                <a:prstClr val="white"/>
              </a:solidFill>
            </a:endParaRPr>
          </a:p>
        </p:txBody>
      </p:sp>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مجلس وطني للسياحة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11231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16 مارس 2007 الملتقى الأول لرؤساء المحاكم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145</a:t>
            </a:fld>
            <a:endParaRPr lang="en-US" dirty="0">
              <a:solidFill>
                <a:prstClr val="white"/>
              </a:solidFill>
            </a:endParaRPr>
          </a:p>
        </p:txBody>
      </p:sp>
      <p:sp>
        <p:nvSpPr>
          <p:cNvPr id="5" name="TextBox 4"/>
          <p:cNvSpPr txBox="1"/>
          <p:nvPr/>
        </p:nvSpPr>
        <p:spPr>
          <a:xfrm>
            <a:off x="228601" y="838200"/>
            <a:ext cx="4953000" cy="5018361"/>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حضر </a:t>
            </a:r>
            <a:r>
              <a:rPr lang="ar-SA" dirty="0"/>
              <a:t>صاحب السمو الشيخ محمد بن راشد آل مكتوم نائب رئيس الدولة رئيس مجلس الوزراء حاكم دبي، جانبا من ورش عمل الملتقى الأول لرؤساء المحاكم في الدولة وأعرب سموه عن دعمه وتشجيعه لمثل هذه اللقاءات التي تجري للتنسيق والتشاور بين الهيئات القضائية في الدولة من اجل تفعيل دور السلطات القضائية وتطوير العمل في محاكم الدولة.</a:t>
            </a:r>
          </a:p>
          <a:p>
            <a:pPr algn="just" rtl="1" fontAlgn="base">
              <a:lnSpc>
                <a:spcPct val="150000"/>
              </a:lnSpc>
              <a:spcBef>
                <a:spcPct val="20000"/>
              </a:spcBef>
              <a:spcAft>
                <a:spcPct val="0"/>
              </a:spcAft>
              <a:buClr>
                <a:srgbClr val="AD0101"/>
              </a:buClr>
              <a:buSzPct val="100000"/>
            </a:pPr>
            <a:r>
              <a:rPr lang="ar-SA" dirty="0" smtClean="0"/>
              <a:t>وأمر سموه بتشكيل </a:t>
            </a:r>
            <a:r>
              <a:rPr lang="ar-SA" dirty="0"/>
              <a:t>مجلس على مستوى الدولة برئاسة </a:t>
            </a:r>
            <a:r>
              <a:rPr lang="ar-SA" dirty="0" smtClean="0"/>
              <a:t>وزير </a:t>
            </a:r>
            <a:r>
              <a:rPr lang="ar-SA" dirty="0"/>
              <a:t>العدل يتولى متابعة أداء وتطوير العمل القضائي في محاكم الدولة من خلال تطبيق محاور الاستراتيجية الخاصة بالسلك القضائي التي اعتمدها مجلس </a:t>
            </a:r>
            <a:r>
              <a:rPr lang="ar-SA" dirty="0" smtClean="0"/>
              <a:t>الوزراء</a:t>
            </a:r>
          </a:p>
          <a:p>
            <a:pPr algn="just" rtl="1" fontAlgn="base">
              <a:lnSpc>
                <a:spcPct val="150000"/>
              </a:lnSpc>
              <a:spcBef>
                <a:spcPct val="20000"/>
              </a:spcBef>
              <a:spcAft>
                <a:spcPct val="0"/>
              </a:spcAft>
              <a:buClr>
                <a:srgbClr val="AD0101"/>
              </a:buClr>
              <a:buSzPct val="100000"/>
            </a:pPr>
            <a:endParaRPr lang="ar-SA" dirty="0" smtClean="0"/>
          </a:p>
          <a:p>
            <a:pPr algn="just" rtl="1" fontAlgn="base">
              <a:lnSpc>
                <a:spcPct val="150000"/>
              </a:lnSpc>
              <a:spcBef>
                <a:spcPct val="20000"/>
              </a:spcBef>
              <a:spcAft>
                <a:spcPct val="0"/>
              </a:spcAft>
              <a:buClr>
                <a:srgbClr val="AD0101"/>
              </a:buClr>
              <a:buSzPct val="100000"/>
            </a:pPr>
            <a:endParaRPr lang="ar-SA" sz="1050"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يحضر </a:t>
            </a:r>
            <a:r>
              <a:rPr lang="ar-SA" dirty="0"/>
              <a:t>الملتقى الأول لرؤساء المحاكم </a:t>
            </a:r>
          </a:p>
        </p:txBody>
      </p:sp>
    </p:spTree>
    <p:extLst>
      <p:ext uri="{BB962C8B-B14F-4D97-AF65-F5344CB8AC3E}">
        <p14:creationId xmlns:p14="http://schemas.microsoft.com/office/powerpoint/2010/main" val="26632593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17 أبريل 2007 استراتيجية حكومة دولة الإمارات ٢٠٠٨-٢٠١٠</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146</a:t>
            </a:fld>
            <a:endParaRPr lang="en-US" dirty="0">
              <a:solidFill>
                <a:prstClr val="white"/>
              </a:solidFill>
            </a:endParaRPr>
          </a:p>
        </p:txBody>
      </p:sp>
      <p:sp>
        <p:nvSpPr>
          <p:cNvPr id="6" name="Content Placeholder 2"/>
          <p:cNvSpPr txBox="1">
            <a:spLocks/>
          </p:cNvSpPr>
          <p:nvPr/>
        </p:nvSpPr>
        <p:spPr bwMode="auto">
          <a:xfrm>
            <a:off x="304800" y="838200"/>
            <a:ext cx="48768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أطلق صاحب السمو الشيخ محمد بن راشد آل مكتوم، </a:t>
            </a:r>
            <a:r>
              <a:rPr lang="ar-SA" dirty="0"/>
              <a:t>نائب رئيس الدولة رئيس مجلس </a:t>
            </a:r>
            <a:r>
              <a:rPr lang="ar-SA" dirty="0" smtClean="0"/>
              <a:t>الوزراء حاكم دبي، </a:t>
            </a:r>
            <a:r>
              <a:rPr lang="ar-SA" dirty="0"/>
              <a:t>الاستراتيجية </a:t>
            </a:r>
            <a:r>
              <a:rPr lang="ar-SA" dirty="0" smtClean="0"/>
              <a:t>الأولى لحكومة دولة الإمارات</a:t>
            </a:r>
          </a:p>
          <a:p>
            <a:pPr indent="0" algn="just">
              <a:lnSpc>
                <a:spcPct val="150000"/>
              </a:lnSpc>
              <a:buNone/>
            </a:pPr>
            <a:r>
              <a:rPr lang="ar-SA" dirty="0" smtClean="0"/>
              <a:t>تهدف الاستراتيجية بشكل رئيسي إلى وضع آلية لبناء قدرات الجهات الحكومية الاتحادية ورفع مستويات الأداء فيها.</a:t>
            </a:r>
          </a:p>
          <a:p>
            <a:pPr algn="just">
              <a:lnSpc>
                <a:spcPct val="150000"/>
              </a:lnSpc>
            </a:pPr>
            <a:endParaRPr lang="ar-SA" b="1" dirty="0" smtClean="0"/>
          </a:p>
        </p:txBody>
      </p:sp>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36" t="3998" r="1868" b="17495"/>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يعلن عن </a:t>
            </a:r>
            <a:r>
              <a:rPr lang="ar-SA" dirty="0"/>
              <a:t>استراتيجية حكومة دولة الإمارات </a:t>
            </a:r>
            <a:r>
              <a:rPr lang="ar-SA" dirty="0" smtClean="0"/>
              <a:t>٢٠٠٨-٢٠١٠</a:t>
            </a:r>
            <a:endParaRPr lang="ar-SA" dirty="0"/>
          </a:p>
        </p:txBody>
      </p:sp>
    </p:spTree>
    <p:extLst>
      <p:ext uri="{BB962C8B-B14F-4D97-AF65-F5344CB8AC3E}">
        <p14:creationId xmlns:p14="http://schemas.microsoft.com/office/powerpoint/2010/main" val="33015639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 مايو 2007 مؤسسة محمد بن راشد آل مكتوم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147</a:t>
            </a:fld>
            <a:endParaRPr lang="en-US" dirty="0">
              <a:solidFill>
                <a:prstClr val="white"/>
              </a:solidFill>
            </a:endParaRPr>
          </a:p>
        </p:txBody>
      </p:sp>
      <p:sp>
        <p:nvSpPr>
          <p:cNvPr id="6" name="Content Placeholder 2"/>
          <p:cNvSpPr txBox="1">
            <a:spLocks/>
          </p:cNvSpPr>
          <p:nvPr/>
        </p:nvSpPr>
        <p:spPr bwMode="auto">
          <a:xfrm>
            <a:off x="304800" y="733834"/>
            <a:ext cx="4953000" cy="51335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أعلن سمو الشيخ محمد بن راشد آل مكتوم </a:t>
            </a:r>
            <a:r>
              <a:rPr lang="ar-SA" dirty="0"/>
              <a:t>نائب رئيس الدولة رئيس مجلس </a:t>
            </a:r>
            <a:r>
              <a:rPr lang="ar-SA" dirty="0" smtClean="0"/>
              <a:t>الوزراء حاكم دبي، </a:t>
            </a:r>
            <a:r>
              <a:rPr lang="ar-SA" dirty="0"/>
              <a:t>عن </a:t>
            </a:r>
            <a:r>
              <a:rPr lang="ar-SA" dirty="0" smtClean="0"/>
              <a:t>تدشين مؤسسة محمد بن راشد آل مكتوم بوقف بلغ 10 مليارات دولار وكان الاعلان في المنتدى الاقتصادي العالمي في الأردن. </a:t>
            </a:r>
          </a:p>
          <a:p>
            <a:pPr indent="0" algn="just">
              <a:lnSpc>
                <a:spcPct val="150000"/>
              </a:lnSpc>
              <a:buFont typeface="Wingdings 3" pitchFamily="18" charset="2"/>
              <a:buNone/>
            </a:pPr>
            <a:r>
              <a:rPr lang="ar-SA" dirty="0" smtClean="0"/>
              <a:t>الهدف من المؤسسة هو تطوير القدرات المعرفية والبشرية في المنطقة العربية والاستفادة من تلك القدرات في إيجاد جيل جديد من القيادات القادرة على دعم جهود التنمية الشاملة في شتى أنحاء العالم العربي</a:t>
            </a:r>
            <a:endParaRPr lang="ar-SA" b="1" dirty="0" smtClean="0"/>
          </a:p>
          <a:p>
            <a:pPr indent="0" algn="just">
              <a:lnSpc>
                <a:spcPct val="150000"/>
              </a:lnSpc>
              <a:buFont typeface="Wingdings 3" pitchFamily="18" charset="2"/>
              <a:buNone/>
            </a:pPr>
            <a:endParaRPr lang="ar-SA" dirty="0"/>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يدشن </a:t>
            </a:r>
            <a:r>
              <a:rPr lang="ar-SA" dirty="0"/>
              <a:t>مؤسسة محمد بن راشد آل مكتوم </a:t>
            </a:r>
          </a:p>
        </p:txBody>
      </p:sp>
    </p:spTree>
    <p:extLst>
      <p:ext uri="{BB962C8B-B14F-4D97-AF65-F5344CB8AC3E}">
        <p14:creationId xmlns:p14="http://schemas.microsoft.com/office/powerpoint/2010/main" val="296545995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30 مايو  2007 جائزة محمد بن راشد للإبداع الرياضي</a:t>
            </a:r>
          </a:p>
        </p:txBody>
      </p:sp>
      <p:sp>
        <p:nvSpPr>
          <p:cNvPr id="3" name="Content Placeholder 2"/>
          <p:cNvSpPr>
            <a:spLocks noGrp="1"/>
          </p:cNvSpPr>
          <p:nvPr>
            <p:ph idx="1"/>
          </p:nvPr>
        </p:nvSpPr>
        <p:spPr>
          <a:xfrm>
            <a:off x="228600" y="762000"/>
            <a:ext cx="5029200" cy="5638800"/>
          </a:xfrm>
          <a:ln>
            <a:noFill/>
          </a:ln>
        </p:spPr>
        <p:txBody>
          <a:bodyPr/>
          <a:lstStyle/>
          <a:p>
            <a:pPr indent="0" algn="just">
              <a:lnSpc>
                <a:spcPct val="150000"/>
              </a:lnSpc>
              <a:buNone/>
            </a:pPr>
            <a:r>
              <a:rPr lang="ar-SA" b="1" dirty="0" smtClean="0"/>
              <a:t>أمر صاحب  </a:t>
            </a:r>
            <a:r>
              <a:rPr lang="ar-SA" b="1" dirty="0"/>
              <a:t>سمو الشيخ حمدان بن محمد بن راشد آل مكتوم </a:t>
            </a:r>
            <a:r>
              <a:rPr lang="ar-SA" b="1" dirty="0" smtClean="0"/>
              <a:t>بأطلاق جائزة </a:t>
            </a:r>
            <a:r>
              <a:rPr lang="ar-SA" b="1" dirty="0"/>
              <a:t>محمد بن راشد للإبداع </a:t>
            </a:r>
            <a:r>
              <a:rPr lang="ar-SA" b="1" dirty="0" smtClean="0"/>
              <a:t>الرياضي</a:t>
            </a:r>
            <a:r>
              <a:rPr lang="ar-SA" dirty="0" smtClean="0"/>
              <a:t>، </a:t>
            </a:r>
            <a:r>
              <a:rPr lang="ar-SA" dirty="0"/>
              <a:t>لتصبح </a:t>
            </a:r>
            <a:r>
              <a:rPr lang="ar-SA" b="1" dirty="0"/>
              <a:t>أول جائزة من نوعها في العالم العربي تمنح في الإبداع الرياضي </a:t>
            </a:r>
            <a:r>
              <a:rPr lang="ar-SA" dirty="0"/>
              <a:t>العربي بمختلف جوانبه </a:t>
            </a:r>
            <a:r>
              <a:rPr lang="ar-SA" dirty="0" smtClean="0"/>
              <a:t>وتخصصاته.وتعدّ </a:t>
            </a:r>
            <a:r>
              <a:rPr lang="ar-SA" dirty="0"/>
              <a:t>الجائزة إضافة غير مسبوقة على الصعيد الرياضي العربي والمحلي، وتحقيق رؤية صاحب السمو الشيخ محمد بن راشد آل مكتوم</a:t>
            </a:r>
            <a:r>
              <a:rPr lang="ar-SA" dirty="0" smtClean="0"/>
              <a:t>، </a:t>
            </a:r>
            <a:r>
              <a:rPr lang="ar-SA" dirty="0"/>
              <a:t>نائب رئيس الدولة رئيس مجلس </a:t>
            </a:r>
            <a:r>
              <a:rPr lang="ar-SA" dirty="0" smtClean="0"/>
              <a:t>الوزراء حاكم دبي، </a:t>
            </a:r>
            <a:r>
              <a:rPr lang="ar-SA" dirty="0"/>
              <a:t>في النهوض بالرياضة والرياضيين في إطار من الأسس والمبادئ، التي يحرص سموه على تأكيدها دوماً، وتتخطى حدود الداخل المحلي إلى العالم العربي </a:t>
            </a:r>
            <a:r>
              <a:rPr lang="ar-SA" dirty="0" smtClean="0"/>
              <a:t>الكبير.</a:t>
            </a:r>
          </a:p>
          <a:p>
            <a:pPr indent="0" algn="just">
              <a:lnSpc>
                <a:spcPct val="150000"/>
              </a:lnSpc>
              <a:buNone/>
            </a:pPr>
            <a:r>
              <a:rPr lang="ar-SA" dirty="0" smtClean="0"/>
              <a:t>تنقسم </a:t>
            </a:r>
            <a:r>
              <a:rPr lang="ar-SA" dirty="0"/>
              <a:t>الجائزة إلى ثلاث </a:t>
            </a:r>
            <a:r>
              <a:rPr lang="ar-SA" dirty="0" smtClean="0"/>
              <a:t>فئات: </a:t>
            </a:r>
          </a:p>
          <a:p>
            <a:pPr marL="285750" indent="-285750" algn="just">
              <a:lnSpc>
                <a:spcPct val="150000"/>
              </a:lnSpc>
              <a:buClr>
                <a:schemeClr val="bg1">
                  <a:lumMod val="50000"/>
                </a:schemeClr>
              </a:buClr>
            </a:pPr>
            <a:r>
              <a:rPr lang="ar-SA" dirty="0" smtClean="0"/>
              <a:t>فئة الابداع الرياضي الفردي </a:t>
            </a:r>
          </a:p>
          <a:p>
            <a:pPr marL="285750" indent="-285750" algn="just">
              <a:lnSpc>
                <a:spcPct val="150000"/>
              </a:lnSpc>
              <a:buClr>
                <a:schemeClr val="bg1">
                  <a:lumMod val="50000"/>
                </a:schemeClr>
              </a:buClr>
            </a:pPr>
            <a:r>
              <a:rPr lang="ar-SA" dirty="0" smtClean="0"/>
              <a:t>فئة </a:t>
            </a:r>
            <a:r>
              <a:rPr lang="ar-SA" dirty="0"/>
              <a:t>الابداع الرياضي </a:t>
            </a:r>
            <a:r>
              <a:rPr lang="ar-SA" dirty="0" smtClean="0"/>
              <a:t>الجماعي</a:t>
            </a:r>
          </a:p>
          <a:p>
            <a:pPr marL="285750" indent="-285750" algn="just">
              <a:lnSpc>
                <a:spcPct val="150000"/>
              </a:lnSpc>
              <a:buClr>
                <a:schemeClr val="bg1">
                  <a:lumMod val="50000"/>
                </a:schemeClr>
              </a:buClr>
            </a:pPr>
            <a:r>
              <a:rPr lang="ar-SA" dirty="0" smtClean="0"/>
              <a:t>فئة </a:t>
            </a:r>
            <a:r>
              <a:rPr lang="ar-SA" dirty="0"/>
              <a:t>الابداع الرياضي </a:t>
            </a:r>
            <a:r>
              <a:rPr lang="ar-SA" dirty="0" smtClean="0"/>
              <a:t>المؤسسي </a:t>
            </a:r>
            <a:endParaRPr lang="ar-SA" dirty="0"/>
          </a:p>
          <a:p>
            <a:pPr indent="0" algn="just">
              <a:lnSpc>
                <a:spcPct val="150000"/>
              </a:lnSpc>
              <a:buNone/>
            </a:pP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148</a:t>
            </a:fld>
            <a:endParaRPr lang="en-US" dirty="0">
              <a:solidFill>
                <a:prstClr val="white"/>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السمو الشيخ </a:t>
            </a:r>
            <a:r>
              <a:rPr lang="ar-SA" dirty="0"/>
              <a:t>حمدان بن محمد بن راشد آل مكتوم</a:t>
            </a:r>
            <a:r>
              <a:rPr lang="ar-SA" dirty="0" smtClean="0"/>
              <a:t> يدشن جائزة </a:t>
            </a:r>
            <a:r>
              <a:rPr lang="ar-SA" dirty="0"/>
              <a:t>محمد بن راشد للإبداع الرياضي</a:t>
            </a:r>
          </a:p>
        </p:txBody>
      </p:sp>
    </p:spTree>
    <p:extLst>
      <p:ext uri="{BB962C8B-B14F-4D97-AF65-F5344CB8AC3E}">
        <p14:creationId xmlns:p14="http://schemas.microsoft.com/office/powerpoint/2010/main" val="14787120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18 يونيو 2007 لجنة وطنية لمكافحة الاتجار بالبشر</a:t>
            </a:r>
          </a:p>
        </p:txBody>
      </p:sp>
      <p:sp>
        <p:nvSpPr>
          <p:cNvPr id="3" name="Content Placeholder 2"/>
          <p:cNvSpPr>
            <a:spLocks noGrp="1"/>
          </p:cNvSpPr>
          <p:nvPr>
            <p:ph idx="1"/>
          </p:nvPr>
        </p:nvSpPr>
        <p:spPr>
          <a:xfrm>
            <a:off x="228600" y="838200"/>
            <a:ext cx="5029200" cy="68580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a:t>
            </a:r>
            <a:r>
              <a:rPr lang="ar-SA" dirty="0" smtClean="0"/>
              <a:t>الوزراء حاكم دبي، </a:t>
            </a:r>
            <a:r>
              <a:rPr lang="ar-SA" dirty="0"/>
              <a:t>قرار </a:t>
            </a:r>
            <a:r>
              <a:rPr lang="ar-SA" dirty="0" smtClean="0"/>
              <a:t>وزاري </a:t>
            </a:r>
            <a:r>
              <a:rPr lang="ar-SA" dirty="0"/>
              <a:t>بتشكيل اللجنة الوطنية لمكافحة جرائم الاتجار بالبشر برئاسة وزير الدولة لشؤون المجلس الوطني </a:t>
            </a:r>
            <a:r>
              <a:rPr lang="ar-SA" dirty="0" smtClean="0"/>
              <a:t>الاتحادي. تختص اللجنة بدراسة </a:t>
            </a:r>
            <a:r>
              <a:rPr lang="ar-SA" dirty="0"/>
              <a:t>وتحديث التشريعات المنظمة للمسائل المتعلقة بالاتجار بالبشر بما يحقق الحماية المطلوبة لهم وفقاً للمقتضيات الدولية وإعداد </a:t>
            </a:r>
            <a:r>
              <a:rPr lang="ar-SA" dirty="0" smtClean="0"/>
              <a:t>التقاريرعن </a:t>
            </a:r>
            <a:r>
              <a:rPr lang="ar-SA" dirty="0"/>
              <a:t>التدابير التي اتخذتها الدولة لمكافحة الاتجار بالبشر بالتنسيق مع الأجهزة المعنية بالدولة ودراسة التقارير المتعلقة بموضوع الاتجار بالبشر واتخاذ اللازم بشأنها، والتنسيق بين مختلف أجهزة الدولة المعنية من وزارات ودوائر ومؤسسات وهيئات فيما يتعلق بمكافحة الاتجار بالبشر، ومتابعة ما يتم في هذا الشأن ونشر الوعي بالمسائل المتعلقة بالاتجار بالبشر عن طريق إقامة المؤتمرات والندوات والنشرات والتدريب وغيرها بما يحقق أهداف </a:t>
            </a:r>
            <a:r>
              <a:rPr lang="ar-SA" dirty="0" smtClean="0"/>
              <a:t>اللجنة</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149</a:t>
            </a:fld>
            <a:endParaRPr lang="en-US" dirty="0">
              <a:solidFill>
                <a:prstClr val="white"/>
              </a:solidFill>
            </a:endParaRP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لجنة وطنية لمكافحة الاتجار </a:t>
            </a:r>
            <a:r>
              <a:rPr lang="ar-SA" dirty="0" smtClean="0"/>
              <a:t>بالبشر</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518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1999 فندق برج العرب </a:t>
            </a:r>
            <a:endParaRPr lang="en-US" dirty="0"/>
          </a:p>
        </p:txBody>
      </p:sp>
      <p:sp>
        <p:nvSpPr>
          <p:cNvPr id="3" name="Content Placeholder 2"/>
          <p:cNvSpPr>
            <a:spLocks noGrp="1"/>
          </p:cNvSpPr>
          <p:nvPr>
            <p:ph idx="1"/>
          </p:nvPr>
        </p:nvSpPr>
        <p:spPr>
          <a:xfrm>
            <a:off x="304800" y="838200"/>
            <a:ext cx="5029200" cy="5638800"/>
          </a:xfrm>
        </p:spPr>
        <p:txBody>
          <a:bodyPr/>
          <a:lstStyle/>
          <a:p>
            <a:pPr indent="0" algn="just">
              <a:lnSpc>
                <a:spcPct val="150000"/>
              </a:lnSpc>
              <a:buNone/>
            </a:pPr>
            <a:r>
              <a:rPr lang="ar-SA" dirty="0" smtClean="0"/>
              <a:t>بتوجيهات من</a:t>
            </a:r>
            <a:r>
              <a:rPr lang="ar-SA" dirty="0"/>
              <a:t> صاحب السمو الشيخ محمد بن راشد آل مكتوم بصفته ولي عهد دبي وزير الدفاع آنذاك</a:t>
            </a:r>
            <a:r>
              <a:rPr lang="ar-SA" dirty="0" smtClean="0"/>
              <a:t>، تم بناء برج العرب ويعتبر من </a:t>
            </a:r>
            <a:r>
              <a:rPr lang="ar-SA" dirty="0"/>
              <a:t>أجرأ المشاريع التي بادر بتبنيها </a:t>
            </a:r>
            <a:r>
              <a:rPr lang="ar-SA" dirty="0" smtClean="0"/>
              <a:t>سموه، وهو </a:t>
            </a:r>
            <a:r>
              <a:rPr lang="ar-SA" dirty="0"/>
              <a:t>من أرقى فنادق </a:t>
            </a:r>
            <a:r>
              <a:rPr lang="ar-SA" dirty="0" smtClean="0"/>
              <a:t>العالم</a:t>
            </a:r>
          </a:p>
          <a:p>
            <a:pPr indent="0" algn="just">
              <a:lnSpc>
                <a:spcPct val="150000"/>
              </a:lnSpc>
              <a:buNone/>
            </a:pPr>
            <a:r>
              <a:rPr lang="ar-SA" dirty="0" smtClean="0"/>
              <a:t>الفندق </a:t>
            </a:r>
            <a:r>
              <a:rPr lang="ar-SA" dirty="0"/>
              <a:t>أنشئ على جزيرة اصطناعية تبعد مئة متر عن شاطيء البحر في دبي </a:t>
            </a:r>
            <a:r>
              <a:rPr lang="ar-SA" dirty="0" smtClean="0"/>
              <a:t>وينافس </a:t>
            </a:r>
            <a:r>
              <a:rPr lang="ar-SA" dirty="0"/>
              <a:t>بعلوه الشاهق أعلى الأبنية في العالم، </a:t>
            </a:r>
            <a:r>
              <a:rPr lang="ar-SA" dirty="0" smtClean="0"/>
              <a:t>وتقدر </a:t>
            </a:r>
            <a:r>
              <a:rPr lang="ar-SA" dirty="0"/>
              <a:t>تكلفة بناء برج العرب 650 مليون دولار أمريكي.</a:t>
            </a:r>
          </a:p>
          <a:p>
            <a:pPr indent="0" algn="just">
              <a:lnSpc>
                <a:spcPct val="150000"/>
              </a:lnSpc>
              <a:buNone/>
            </a:pPr>
            <a:r>
              <a:rPr lang="ar-SA" dirty="0"/>
              <a:t>تم تقديره في عام 2006 في جوائز السياحة العالمية على أنه الفندق </a:t>
            </a:r>
            <a:r>
              <a:rPr lang="ar-SA" dirty="0" smtClean="0"/>
              <a:t>الرائد</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a:t>
            </a:fld>
            <a:endParaRPr lang="en-US" dirty="0">
              <a:solidFill>
                <a:prstClr val="white"/>
              </a:solidFill>
            </a:endParaRPr>
          </a:p>
        </p:txBody>
      </p:sp>
      <p:sp>
        <p:nvSpPr>
          <p:cNvPr id="5" name="TextBox 4"/>
          <p:cNvSpPr txBox="1"/>
          <p:nvPr/>
        </p:nvSpPr>
        <p:spPr>
          <a:xfrm>
            <a:off x="5334000" y="3708737"/>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بنشاء فندق برج العرب </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914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7154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18 يونيو 2007 مجلس التنسيق القضائي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150</a:t>
            </a:fld>
            <a:endParaRPr lang="en-US" dirty="0">
              <a:solidFill>
                <a:prstClr val="white"/>
              </a:solidFill>
            </a:endParaRPr>
          </a:p>
        </p:txBody>
      </p:sp>
      <p:sp>
        <p:nvSpPr>
          <p:cNvPr id="5" name="TextBox 4"/>
          <p:cNvSpPr txBox="1"/>
          <p:nvPr/>
        </p:nvSpPr>
        <p:spPr>
          <a:xfrm>
            <a:off x="304800" y="776168"/>
            <a:ext cx="4953000" cy="5193729"/>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a:t>
            </a:r>
            <a:r>
              <a:rPr lang="ar-SA" dirty="0" smtClean="0"/>
              <a:t>الوزراء حاكم دبي، </a:t>
            </a:r>
            <a:r>
              <a:rPr lang="ar-SA" dirty="0"/>
              <a:t>قرار وزاري </a:t>
            </a:r>
            <a:r>
              <a:rPr lang="ar-SA" dirty="0" smtClean="0"/>
              <a:t>بتشكيل </a:t>
            </a:r>
            <a:r>
              <a:rPr lang="ar-SA" dirty="0"/>
              <a:t>مجلس التنسيق القضائي، برئاسة وزير </a:t>
            </a:r>
            <a:r>
              <a:rPr lang="ar-SA" dirty="0" smtClean="0"/>
              <a:t>العدل ويختص </a:t>
            </a:r>
            <a:r>
              <a:rPr lang="ar-SA" dirty="0"/>
              <a:t>المجلس </a:t>
            </a:r>
            <a:r>
              <a:rPr lang="ar-SA" dirty="0" smtClean="0"/>
              <a:t>بتفعيل </a:t>
            </a:r>
            <a:r>
              <a:rPr lang="ar-SA" dirty="0"/>
              <a:t>التعاون والتنسيق وتبادل الخبرات بين القضائين الاتحادي والمحلي، ودراسة المشكلات والتحديات المشتركة في القضائين واقتراح الحلول المناسبة لها، والتشاور في جميع الأمور المتعلقة بالإجراءات والنظم الإدارية المطبقة في القضائين، وتسهيل الإجراءات الخاصة بالتقاضي، وآلية إعداد القضاة وتأهيلهم وتدريبهم، والعمل على رفع مستوى الأداء للقضاة والإداريين في القضائين بما يتواكب مع المعايير العالمية، والعمل على توحيد المباديء القانونية والاحكام التي تصدر في القضايا المماثلة امام القضائين. </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مجلس التنسيق القضائي</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92239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151</a:t>
            </a:fld>
            <a:endParaRPr lang="en-US" dirty="0">
              <a:solidFill>
                <a:prstClr val="white"/>
              </a:solidFill>
            </a:endParaRPr>
          </a:p>
        </p:txBody>
      </p:sp>
      <p:sp>
        <p:nvSpPr>
          <p:cNvPr id="5" name="Title 1"/>
          <p:cNvSpPr>
            <a:spLocks noGrp="1"/>
          </p:cNvSpPr>
          <p:nvPr>
            <p:ph type="title"/>
          </p:nvPr>
        </p:nvSpPr>
        <p:spPr>
          <a:xfrm>
            <a:off x="396240" y="76200"/>
            <a:ext cx="8595360" cy="685800"/>
          </a:xfrm>
        </p:spPr>
        <p:txBody>
          <a:bodyPr/>
          <a:lstStyle/>
          <a:p>
            <a:pPr marL="285750" indent="-285750">
              <a:lnSpc>
                <a:spcPct val="150000"/>
              </a:lnSpc>
            </a:pPr>
            <a:r>
              <a:rPr lang="ar-SA" dirty="0"/>
              <a:t>22 سبتمبر 2007 يلتقي القيادات الوطنية الشابة </a:t>
            </a:r>
          </a:p>
        </p:txBody>
      </p:sp>
      <p:sp>
        <p:nvSpPr>
          <p:cNvPr id="7" name="TextBox 6"/>
          <p:cNvSpPr txBox="1"/>
          <p:nvPr/>
        </p:nvSpPr>
        <p:spPr>
          <a:xfrm>
            <a:off x="381000" y="838200"/>
            <a:ext cx="4876800" cy="3365024"/>
          </a:xfrm>
          <a:prstGeom prst="rect">
            <a:avLst/>
          </a:prstGeom>
          <a:noFill/>
          <a:ln>
            <a:noFill/>
          </a:ln>
        </p:spPr>
        <p:txBody>
          <a:bodyPr wrap="square" rtlCol="0">
            <a:spAutoFit/>
          </a:bodyPr>
          <a:lstStyle/>
          <a:p>
            <a:pPr algn="just" rtl="1">
              <a:lnSpc>
                <a:spcPct val="150000"/>
              </a:lnSpc>
            </a:pPr>
            <a:r>
              <a:rPr lang="ar-SA" dirty="0" smtClean="0"/>
              <a:t>إلتقى صاحب السمو الشيخ محمد بن راشد آل مكتوم</a:t>
            </a:r>
            <a:r>
              <a:rPr lang="ar-SA" dirty="0"/>
              <a:t>، نائب رئيس الدولة رئيس مجلس الوزراء حاكم دبي، مجموعة </a:t>
            </a:r>
            <a:r>
              <a:rPr lang="ar-SA" dirty="0" smtClean="0"/>
              <a:t>القيادات الوطنية الشابة، والتقي سموه مع أكثر من 140 شاباً وفتاة، واثني سموه على جهود وعطاءات هؤلاء القادة الجدد الوطنية والوظيفية بعد أن أنهوا دورات مهارات وتدريب في مجال القيادة من خلال برنامج الشيخ محمد بن راشد للقيادات الشابة، الذي تخرجت منه كوادر وطنية تبوأت مراكز ومناصب قيادية في دوائر ومؤسسات القطاعين العام والخاص.</a:t>
            </a:r>
            <a:r>
              <a:rPr lang="ar-SA" b="1" dirty="0" smtClean="0"/>
              <a:t> </a:t>
            </a:r>
            <a:endParaRPr lang="en-US" b="1"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3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a:t>
            </a:r>
            <a:r>
              <a:rPr lang="ar-SA" dirty="0"/>
              <a:t>يلتقي القيادات الوطنية الشابة </a:t>
            </a:r>
          </a:p>
        </p:txBody>
      </p:sp>
    </p:spTree>
    <p:extLst>
      <p:ext uri="{BB962C8B-B14F-4D97-AF65-F5344CB8AC3E}">
        <p14:creationId xmlns:p14="http://schemas.microsoft.com/office/powerpoint/2010/main" val="14038793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22 اكتوبر 2007 ملتقى </a:t>
            </a:r>
            <a:r>
              <a:rPr lang="ar-SA" dirty="0" smtClean="0"/>
              <a:t>تبادل الخبرات</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152</a:t>
            </a:fld>
            <a:endParaRPr lang="en-US" dirty="0">
              <a:solidFill>
                <a:prstClr val="white"/>
              </a:solidFill>
            </a:endParaRPr>
          </a:p>
        </p:txBody>
      </p:sp>
      <p:sp>
        <p:nvSpPr>
          <p:cNvPr id="5" name="TextBox 4"/>
          <p:cNvSpPr txBox="1"/>
          <p:nvPr/>
        </p:nvSpPr>
        <p:spPr>
          <a:xfrm>
            <a:off x="304800" y="762000"/>
            <a:ext cx="4953000" cy="3780522"/>
          </a:xfrm>
          <a:prstGeom prst="rect">
            <a:avLst/>
          </a:prstGeom>
          <a:noFill/>
          <a:ln>
            <a:noFill/>
          </a:ln>
        </p:spPr>
        <p:txBody>
          <a:bodyPr wrap="square" rtlCol="0">
            <a:spAutoFit/>
          </a:bodyPr>
          <a:lstStyle/>
          <a:p>
            <a:pPr algn="just" rtl="1">
              <a:lnSpc>
                <a:spcPct val="150000"/>
              </a:lnSpc>
            </a:pPr>
            <a:r>
              <a:rPr lang="ar-SA" dirty="0" smtClean="0"/>
              <a:t>حضر </a:t>
            </a:r>
            <a:r>
              <a:rPr lang="ar-SA" dirty="0"/>
              <a:t>صاحب السمو الشيخ محمد بن راشد آل مكتوم، نائب رئيس الدولة رئيس مجلس الوزراء حاكم دبي، جانباً من أعمال الملتقى الثاني لتبادل الخبرات لفرق التخطيط الاستراتيجي للهيئات والمؤسسات الاتحادية، الذي </a:t>
            </a:r>
            <a:r>
              <a:rPr lang="ar-SA" dirty="0" smtClean="0"/>
              <a:t>نظمه </a:t>
            </a:r>
            <a:r>
              <a:rPr lang="ar-SA" dirty="0"/>
              <a:t>مكتب رئاسة مجلس الوزراء، </a:t>
            </a:r>
            <a:r>
              <a:rPr lang="ar-SA" dirty="0" smtClean="0"/>
              <a:t>بتوجية من سموه، الملتقى </a:t>
            </a:r>
            <a:r>
              <a:rPr lang="ar-SA" dirty="0"/>
              <a:t>شارك في أعماله مديرو العموم ومسؤولو التخطيط الاستراتيجي وأعضاء الفرق في 25 هيئة ومؤسسة اتحادية، استعرضوا تجاربهم في التخطيط الاستراتيجي، وذلك في إطار المرحلة الثالثة من المراحل التنفيذية لإستراتيجية حكومة دولة </a:t>
            </a:r>
            <a:r>
              <a:rPr lang="ar-SA" dirty="0" smtClean="0"/>
              <a:t>الإمارات</a:t>
            </a:r>
            <a:endParaRPr lang="en-US"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2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يحضر </a:t>
            </a:r>
            <a:r>
              <a:rPr lang="ar-SA" dirty="0"/>
              <a:t>ملتقى </a:t>
            </a:r>
            <a:r>
              <a:rPr lang="ar-SA" dirty="0" smtClean="0"/>
              <a:t>تبادل الخبرات</a:t>
            </a:r>
            <a:endParaRPr lang="ar-SA" dirty="0"/>
          </a:p>
        </p:txBody>
      </p:sp>
    </p:spTree>
    <p:extLst>
      <p:ext uri="{BB962C8B-B14F-4D97-AF65-F5344CB8AC3E}">
        <p14:creationId xmlns:p14="http://schemas.microsoft.com/office/powerpoint/2010/main" val="15422329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28 اكتوبر 2007 مؤتمر المعرفة الأول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153</a:t>
            </a:fld>
            <a:endParaRPr lang="en-US" dirty="0">
              <a:solidFill>
                <a:prstClr val="white"/>
              </a:solidFill>
            </a:endParaRPr>
          </a:p>
        </p:txBody>
      </p:sp>
      <p:sp>
        <p:nvSpPr>
          <p:cNvPr id="8" name="TextBox 7"/>
          <p:cNvSpPr txBox="1"/>
          <p:nvPr/>
        </p:nvSpPr>
        <p:spPr>
          <a:xfrm>
            <a:off x="304800" y="762000"/>
            <a:ext cx="4952999" cy="4611519"/>
          </a:xfrm>
          <a:prstGeom prst="rect">
            <a:avLst/>
          </a:prstGeom>
          <a:noFill/>
          <a:ln>
            <a:noFill/>
          </a:ln>
        </p:spPr>
        <p:txBody>
          <a:bodyPr wrap="square" rtlCol="0">
            <a:spAutoFit/>
          </a:bodyPr>
          <a:lstStyle/>
          <a:p>
            <a:pPr algn="just" rtl="1">
              <a:lnSpc>
                <a:spcPct val="150000"/>
              </a:lnSpc>
            </a:pPr>
            <a:r>
              <a:rPr lang="ar-SA" dirty="0" smtClean="0"/>
              <a:t>أعلن </a:t>
            </a:r>
            <a:r>
              <a:rPr lang="ar-SA" dirty="0"/>
              <a:t>صاحب السمو الشيخ محمد بن راشد آل مكتوم نائب رئيس الدولة رئيس مجلس الوزراء حاكم دبي، خلال افتتاحه </a:t>
            </a:r>
            <a:r>
              <a:rPr lang="ar-SA" b="1" dirty="0"/>
              <a:t>مؤتمر المعرفة الأول </a:t>
            </a:r>
            <a:r>
              <a:rPr lang="ar-SA" dirty="0"/>
              <a:t>لمؤسسة محمد بن راشد آل مكتوم في دبي </a:t>
            </a:r>
            <a:r>
              <a:rPr lang="ar-SA" dirty="0" smtClean="0"/>
              <a:t>عن </a:t>
            </a:r>
            <a:r>
              <a:rPr lang="ar-SA" dirty="0"/>
              <a:t>إطلاق أكثر من 25 مبادرة ستعمل مؤسسة محمد بن راشد آل مكتوم على تفعيلها من خلال حشد العقول والطاقات العربية وتشجيع الإبداع والابتكار، والاستثمار في البنى الأساسية اللازمة لتيسير نجاحها، وتضمنت المبادرات التي أعلنها </a:t>
            </a:r>
            <a:r>
              <a:rPr lang="ar-SA" dirty="0" smtClean="0"/>
              <a:t>سموه:</a:t>
            </a:r>
          </a:p>
          <a:p>
            <a:pPr marL="285750" indent="-285750" algn="just" rtl="1">
              <a:lnSpc>
                <a:spcPct val="150000"/>
              </a:lnSpc>
              <a:buClr>
                <a:schemeClr val="bg1">
                  <a:lumMod val="65000"/>
                </a:schemeClr>
              </a:buClr>
              <a:buFont typeface="Wingdings 3" pitchFamily="18" charset="2"/>
              <a:buChar char="í"/>
            </a:pPr>
            <a:r>
              <a:rPr lang="ar-SA" dirty="0" smtClean="0"/>
              <a:t>إطلاق </a:t>
            </a:r>
            <a:r>
              <a:rPr lang="ar-SA" dirty="0"/>
              <a:t>"</a:t>
            </a:r>
            <a:r>
              <a:rPr lang="ar-SA" b="1" dirty="0"/>
              <a:t>تقرير المعرفة العربي</a:t>
            </a:r>
            <a:r>
              <a:rPr lang="ar-SA" dirty="0"/>
              <a:t>" وهو تقرير سنوي سيصدر بالتعاون مع برنامج الأمم المتحدة الإنمائي ويهدف إلى تحليل واقع المعرفة في المنطقة ويحدد أهم الخطوات اللازمة للتغلب على المعوقات التي توجهها ويصف كيفية الارتقاء </a:t>
            </a:r>
            <a:r>
              <a:rPr lang="ar-SA" dirty="0" smtClean="0"/>
              <a:t>بها</a:t>
            </a:r>
            <a:endParaRPr lang="en-US"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14750" cy="275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يلقي كلمه في </a:t>
            </a:r>
            <a:r>
              <a:rPr lang="ar-SA" dirty="0"/>
              <a:t>مؤتمر المعرفة الأول</a:t>
            </a:r>
          </a:p>
        </p:txBody>
      </p:sp>
    </p:spTree>
    <p:extLst>
      <p:ext uri="{BB962C8B-B14F-4D97-AF65-F5344CB8AC3E}">
        <p14:creationId xmlns:p14="http://schemas.microsoft.com/office/powerpoint/2010/main" val="371599306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فبراير 2008 برنامج قيادات حكومة الإمارات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154</a:t>
            </a:fld>
            <a:endParaRPr lang="en-US" dirty="0">
              <a:solidFill>
                <a:prstClr val="white"/>
              </a:solidFill>
            </a:endParaRPr>
          </a:p>
        </p:txBody>
      </p:sp>
      <p:sp>
        <p:nvSpPr>
          <p:cNvPr id="8" name="Content Placeholder 2"/>
          <p:cNvSpPr txBox="1">
            <a:spLocks/>
          </p:cNvSpPr>
          <p:nvPr/>
        </p:nvSpPr>
        <p:spPr bwMode="auto">
          <a:xfrm>
            <a:off x="304800" y="914400"/>
            <a:ext cx="48768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انطلق برنامج قيادات حكومة الإمارات بتوجيهات من صاحب السمو الشيخ محمد بن راشد آل مكتوم </a:t>
            </a:r>
            <a:r>
              <a:rPr lang="ar-SA" dirty="0"/>
              <a:t>نائب رئيس الدولة رئيس مجلس الوزراء حاكم دبي، ويعد </a:t>
            </a:r>
            <a:r>
              <a:rPr lang="ar-SA" dirty="0" smtClean="0"/>
              <a:t>البرنامج أول مبادرة متكاملة تهدف لتطوير القيادات الحكومية المتميزة والواعدة في جميع الوزارات والهيئات والمؤسسات الاتحادية، ويتم ذلك بالتعاون مع جهات متخصصة ووفق المعايير الدولية في هذا المجال</a:t>
            </a:r>
          </a:p>
          <a:p>
            <a:pPr indent="0" algn="just">
              <a:lnSpc>
                <a:spcPct val="150000"/>
              </a:lnSpc>
              <a:buFont typeface="Wingdings 3" pitchFamily="18" charset="2"/>
              <a:buNone/>
            </a:pPr>
            <a:endParaRPr lang="ar-SA" b="1" dirty="0" smtClean="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7016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بإطلاق برنامج قيادات </a:t>
            </a:r>
            <a:r>
              <a:rPr lang="ar-SA" dirty="0"/>
              <a:t>حكومة الإمارات</a:t>
            </a:r>
          </a:p>
        </p:txBody>
      </p:sp>
    </p:spTree>
    <p:extLst>
      <p:ext uri="{BB962C8B-B14F-4D97-AF65-F5344CB8AC3E}">
        <p14:creationId xmlns:p14="http://schemas.microsoft.com/office/powerpoint/2010/main" val="212044186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 مارس 2008 مؤسسة دبي للإستثمارات الحكومية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155</a:t>
            </a:fld>
            <a:endParaRPr lang="en-US" dirty="0">
              <a:solidFill>
                <a:prstClr val="white"/>
              </a:solidFill>
            </a:endParaRPr>
          </a:p>
        </p:txBody>
      </p:sp>
      <p:sp>
        <p:nvSpPr>
          <p:cNvPr id="3" name="TextBox 2"/>
          <p:cNvSpPr txBox="1"/>
          <p:nvPr/>
        </p:nvSpPr>
        <p:spPr>
          <a:xfrm>
            <a:off x="304800" y="838200"/>
            <a:ext cx="4953000" cy="3116238"/>
          </a:xfrm>
          <a:prstGeom prst="rect">
            <a:avLst/>
          </a:prstGeom>
          <a:noFill/>
          <a:ln>
            <a:noFill/>
          </a:ln>
        </p:spPr>
        <p:txBody>
          <a:bodyPr wrap="square" rtlCol="0">
            <a:spAutoFit/>
          </a:bodyPr>
          <a:lstStyle/>
          <a:p>
            <a:pPr algn="just" rtl="1">
              <a:lnSpc>
                <a:spcPct val="150000"/>
              </a:lnSpc>
            </a:pPr>
            <a:r>
              <a:rPr lang="ar-SA" dirty="0" smtClean="0"/>
              <a:t>رعى </a:t>
            </a:r>
            <a:r>
              <a:rPr lang="ar-SA" dirty="0"/>
              <a:t>صاحب السمو الشيخ محمد بن راشد آل مكتوم نائب رئيس الدولة رئيس مجلس الوزراء حاكم دبي، </a:t>
            </a:r>
            <a:r>
              <a:rPr lang="ar-SA" dirty="0" smtClean="0"/>
              <a:t>الإعلان </a:t>
            </a:r>
            <a:r>
              <a:rPr lang="ar-SA" dirty="0"/>
              <a:t>عن تدشين مؤسسة دبي للإستثمارات </a:t>
            </a:r>
            <a:r>
              <a:rPr lang="ar-SA" dirty="0" smtClean="0"/>
              <a:t>الحكومية.</a:t>
            </a:r>
          </a:p>
          <a:p>
            <a:pPr algn="just" rtl="1">
              <a:lnSpc>
                <a:spcPct val="150000"/>
              </a:lnSpc>
            </a:pPr>
            <a:r>
              <a:rPr lang="ar-SA" dirty="0" smtClean="0"/>
              <a:t>مؤسسة </a:t>
            </a:r>
            <a:r>
              <a:rPr lang="ar-SA" dirty="0"/>
              <a:t>دبي للاستثمارات الحكومية </a:t>
            </a:r>
            <a:r>
              <a:rPr lang="ar-SA" dirty="0" smtClean="0"/>
              <a:t>تلعب دورًا </a:t>
            </a:r>
            <a:r>
              <a:rPr lang="ar-SA" dirty="0"/>
              <a:t>هامًا بصفتها الذراع الاستثمارية الأساسية لحكومة دبي. لقد أصبحت مجموعة الشركات التي تعمل تحت مظلة مؤسسة دبي للاستثمارات الحكومية رمزًا لنجاح دبي في تحقيق التميز في القطاعات </a:t>
            </a:r>
            <a:r>
              <a:rPr lang="ar-SA" dirty="0" smtClean="0"/>
              <a:t>شاركت فيها</a:t>
            </a:r>
            <a:endParaRPr 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33450"/>
            <a:ext cx="37338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يرعي تدشين </a:t>
            </a:r>
            <a:r>
              <a:rPr lang="ar-SA" dirty="0"/>
              <a:t>مؤسسة دبي للإستثمارات الحكومية</a:t>
            </a:r>
          </a:p>
        </p:txBody>
      </p:sp>
    </p:spTree>
    <p:extLst>
      <p:ext uri="{BB962C8B-B14F-4D97-AF65-F5344CB8AC3E}">
        <p14:creationId xmlns:p14="http://schemas.microsoft.com/office/powerpoint/2010/main" val="250242718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 مارس 2008 مؤسسة دبي لإدارة وتنظيم الفعاليات</a:t>
            </a:r>
          </a:p>
        </p:txBody>
      </p:sp>
      <p:sp>
        <p:nvSpPr>
          <p:cNvPr id="3" name="Content Placeholder 2"/>
          <p:cNvSpPr>
            <a:spLocks noGrp="1"/>
          </p:cNvSpPr>
          <p:nvPr>
            <p:ph idx="1"/>
          </p:nvPr>
        </p:nvSpPr>
        <p:spPr>
          <a:xfrm>
            <a:off x="304801" y="838200"/>
            <a:ext cx="4953000" cy="22098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قانونا بشأن إنشاء مؤسسة دبي لإدارة وتنظيم </a:t>
            </a:r>
            <a:r>
              <a:rPr lang="ar-SA" dirty="0" smtClean="0"/>
              <a:t>الفعاليات</a:t>
            </a:r>
            <a:endParaRPr lang="ar-SA" dirty="0"/>
          </a:p>
          <a:p>
            <a:pPr indent="0" algn="just">
              <a:lnSpc>
                <a:spcPct val="150000"/>
              </a:lnSpc>
              <a:buNone/>
            </a:pPr>
            <a:r>
              <a:rPr lang="ar-SA" dirty="0"/>
              <a:t>وتهدف المؤسسة </a:t>
            </a:r>
            <a:r>
              <a:rPr lang="ar-SA" dirty="0" smtClean="0"/>
              <a:t>إلى </a:t>
            </a:r>
            <a:r>
              <a:rPr lang="ar-SA" dirty="0"/>
              <a:t>المساهمة في تعزيز مكانة إمارة دبي لتكون مركزا دوليا للفعاليات والمؤتمرات والمعارض المختلفة كالرياضية والثقافية، مع تمثيل الإمارة بشكل حصري في التوقيع مع المنظمات الرياضية الدولية على الاتفاقيات الرياضية غير المتعلقة برياضة كرة القدم أوالفروسية، وكذلك إلى المساهمة في وضع السياسات والمعايير المتعلقة بالفعاليات الرياضية والثقافية والمؤتمرات والمعارض الداخلة ضمن </a:t>
            </a:r>
            <a:r>
              <a:rPr lang="ar-SA" dirty="0" smtClean="0"/>
              <a:t>اختصاصها</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156</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بإنشاء مؤسسة دبي لإدارة وتنظيم </a:t>
            </a:r>
            <a:r>
              <a:rPr lang="ar-SA" dirty="0" smtClean="0"/>
              <a:t>الفعاليات</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863246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7 مارس 2008 هيئة الثقافة والفنون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157</a:t>
            </a:fld>
            <a:endParaRPr lang="en-US" dirty="0">
              <a:solidFill>
                <a:prstClr val="white"/>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304800" y="838200"/>
            <a:ext cx="4953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a:t>
            </a:r>
            <a:r>
              <a:rPr lang="ar-SA" dirty="0"/>
              <a:t>نائب رئيس الدولة رئيس مجلس الوزراء حاكم دبي، </a:t>
            </a:r>
            <a:r>
              <a:rPr lang="ar-SA" dirty="0" smtClean="0"/>
              <a:t>قانونا بإنشاء هيئة الثقافة والفنون في دبي كهيئة عامة تتبع المجلس التنفيذي في دبي. </a:t>
            </a:r>
          </a:p>
          <a:p>
            <a:pPr indent="0" algn="just">
              <a:lnSpc>
                <a:spcPct val="150000"/>
              </a:lnSpc>
              <a:buNone/>
            </a:pPr>
            <a:r>
              <a:rPr lang="ar-SA" dirty="0" smtClean="0"/>
              <a:t>تهدف الهيئة إلى تعزيز مكانة دبي كمركز عالمي يسهم في تشكيل وتطوير المناخ الثقافي والتراثي في المنطقة والعالم في القرن الحادي والعشرين، والعمل على دعم النهضة الثقافية والتراثية وتفعيل أنشطتها ضمن بنية تحتية متكاملة</a:t>
            </a:r>
            <a:endParaRPr lang="ar-SA" b="1" dirty="0" smtClean="0"/>
          </a:p>
          <a:p>
            <a:pPr algn="just">
              <a:lnSpc>
                <a:spcPct val="150000"/>
              </a:lnSpc>
            </a:pPr>
            <a:endParaRPr lang="ar-SA" b="1" dirty="0" smtClean="0"/>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algn="just">
              <a:lnSpc>
                <a:spcPct val="150000"/>
              </a:lnSpc>
            </a:pPr>
            <a:endParaRPr lang="ar-SA" b="1" dirty="0" smtClean="0"/>
          </a:p>
          <a:p>
            <a:pPr algn="just">
              <a:lnSpc>
                <a:spcPct val="150000"/>
              </a:lnSpc>
            </a:pPr>
            <a:endParaRPr lang="ar-SA" b="1" dirty="0" smtClean="0"/>
          </a:p>
          <a:p>
            <a:pPr algn="just">
              <a:lnSpc>
                <a:spcPct val="150000"/>
              </a:lnSpc>
            </a:pPr>
            <a:endParaRPr lang="ar-SA" b="1" dirty="0" smtClean="0"/>
          </a:p>
          <a:p>
            <a:pPr algn="just">
              <a:lnSpc>
                <a:spcPct val="150000"/>
              </a:lnSpc>
            </a:pPr>
            <a:endParaRPr lang="ar-SA" b="1"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بإنشاء هيئة الثقافة والفنون </a:t>
            </a:r>
          </a:p>
        </p:txBody>
      </p:sp>
    </p:spTree>
    <p:extLst>
      <p:ext uri="{BB962C8B-B14F-4D97-AF65-F5344CB8AC3E}">
        <p14:creationId xmlns:p14="http://schemas.microsoft.com/office/powerpoint/2010/main" val="33871477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مارس 2008 مجلس الوزراء يعتمد العربية لغةً رسميةً في المؤسسات والهيئات الاتحادية</a:t>
            </a:r>
          </a:p>
        </p:txBody>
      </p:sp>
      <p:sp>
        <p:nvSpPr>
          <p:cNvPr id="3" name="Content Placeholder 2"/>
          <p:cNvSpPr>
            <a:spLocks noGrp="1"/>
          </p:cNvSpPr>
          <p:nvPr>
            <p:ph idx="1"/>
          </p:nvPr>
        </p:nvSpPr>
        <p:spPr>
          <a:xfrm>
            <a:off x="304800" y="838200"/>
            <a:ext cx="4953000" cy="3911263"/>
          </a:xfrm>
          <a:ln>
            <a:noFill/>
          </a:ln>
        </p:spPr>
        <p:txBody>
          <a:bodyPr/>
          <a:lstStyle/>
          <a:p>
            <a:pPr indent="0" algn="just">
              <a:lnSpc>
                <a:spcPct val="150000"/>
              </a:lnSpc>
              <a:buNone/>
            </a:pPr>
            <a:r>
              <a:rPr lang="ar-SA" dirty="0" smtClean="0"/>
              <a:t>ترأس </a:t>
            </a:r>
            <a:r>
              <a:rPr lang="ar-SA" dirty="0"/>
              <a:t>صاحب السمو الشيخ محمد بن راشد آل مكتوم، نائب رئيس الدولة رئيس مجلس الوزراء حاكم دبي، جلسة مجلس الوزراء، وأقرَّ مجلس الوزراء اعتماد اللغة العربية لغة رسمية في جميع المؤسسات والهيئات الاتحادية في إمارات الدولة </a:t>
            </a:r>
            <a:r>
              <a:rPr lang="ar-SA" dirty="0" smtClean="0"/>
              <a:t>كافة</a:t>
            </a:r>
            <a:endParaRPr lang="ar-SA" dirty="0"/>
          </a:p>
          <a:p>
            <a:pPr indent="0" algn="just">
              <a:lnSpc>
                <a:spcPct val="150000"/>
              </a:lnSpc>
              <a:buNone/>
            </a:pP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158</a:t>
            </a:fld>
            <a:endParaRPr lang="en-US" dirty="0">
              <a:solidFill>
                <a:prstClr val="white"/>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1"/>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يعتمد العربية لغةً رسميةً في المؤسسات والهيئات </a:t>
            </a:r>
            <a:r>
              <a:rPr lang="ar-SA" dirty="0" smtClean="0"/>
              <a:t>الاتحادية</a:t>
            </a:r>
            <a:endParaRPr lang="ar-SA" dirty="0"/>
          </a:p>
        </p:txBody>
      </p:sp>
    </p:spTree>
    <p:extLst>
      <p:ext uri="{BB962C8B-B14F-4D97-AF65-F5344CB8AC3E}">
        <p14:creationId xmlns:p14="http://schemas.microsoft.com/office/powerpoint/2010/main" val="261553605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مارس 2008مؤسسة محمد بن راشد لدعم الأنشطة العلمية والمعرفية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159</a:t>
            </a:fld>
            <a:endParaRPr lang="en-US" dirty="0">
              <a:solidFill>
                <a:prstClr val="white"/>
              </a:solidFill>
            </a:endParaRPr>
          </a:p>
        </p:txBody>
      </p:sp>
      <p:sp>
        <p:nvSpPr>
          <p:cNvPr id="8" name="Content Placeholder 2"/>
          <p:cNvSpPr txBox="1">
            <a:spLocks/>
          </p:cNvSpPr>
          <p:nvPr/>
        </p:nvSpPr>
        <p:spPr bwMode="auto">
          <a:xfrm>
            <a:off x="228600" y="762000"/>
            <a:ext cx="5029200" cy="640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a:t>
            </a:r>
            <a:r>
              <a:rPr lang="ar-SA" dirty="0"/>
              <a:t>نائب رئيس الدولة رئيس مجلس الوزراء حاكم </a:t>
            </a:r>
            <a:r>
              <a:rPr lang="ar-SA" dirty="0" smtClean="0"/>
              <a:t>دبي، قانوناً يقضي بإنشاء مؤسسة محمد بن راشد آل مكتوم </a:t>
            </a:r>
            <a:r>
              <a:rPr lang="ar-SA" dirty="0"/>
              <a:t>لدعم الأنشطة العلمية والمعرفية </a:t>
            </a:r>
            <a:endParaRPr lang="ar-SA" dirty="0" smtClean="0"/>
          </a:p>
          <a:p>
            <a:pPr indent="0" algn="just">
              <a:lnSpc>
                <a:spcPct val="150000"/>
              </a:lnSpc>
              <a:buNone/>
            </a:pPr>
            <a:r>
              <a:rPr lang="ar-SA" dirty="0" smtClean="0"/>
              <a:t>تهدف الي تصميم وإدارة برامج بناء ودعم قاعدة معرفية متطورة، والارتقاء بمستوى البحث العلمي، ودعم وتنشيط أعمال التأليف والنشر والترجمة، وتوفير البعثات العلمية في شتى مجالات العلم، وإعداد وصقل وتطوير مهارات جيل من القيادات في المجالات العلمية المختلفة، سواء من القطاع الحكومي أو الخاص، وتطوير الفكر الاستثماري لدى جيل الشباب لحثهم على الإبداع والريادة في الأعمال من خلال إطلاق برامج متخصصة وإنشاء صناديق مالية تدعم هذه الأنشطة</a:t>
            </a:r>
          </a:p>
          <a:p>
            <a:pPr indent="0" algn="just">
              <a:lnSpc>
                <a:spcPct val="150000"/>
              </a:lnSpc>
              <a:buFont typeface="Wingdings 3" pitchFamily="18" charset="2"/>
              <a:buNone/>
            </a:pPr>
            <a:endParaRPr lang="ar-SA" dirty="0"/>
          </a:p>
        </p:txBody>
      </p:sp>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إنشاء مؤسسة محمد بن راشد لدعم الأنشطة العلمية </a:t>
            </a:r>
            <a:r>
              <a:rPr lang="ar-SA" dirty="0" smtClean="0"/>
              <a:t>والمعرفية</a:t>
            </a:r>
            <a:endParaRPr lang="ar-SA"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7818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1999جائزة زايد الدولية للبيئة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a:t>
            </a:fld>
            <a:endParaRPr lang="en-US" dirty="0">
              <a:solidFill>
                <a:prstClr val="white"/>
              </a:solidFill>
            </a:endParaRPr>
          </a:p>
        </p:txBody>
      </p:sp>
      <p:sp>
        <p:nvSpPr>
          <p:cNvPr id="6" name="TextBox 5"/>
          <p:cNvSpPr txBox="1"/>
          <p:nvPr/>
        </p:nvSpPr>
        <p:spPr>
          <a:xfrm>
            <a:off x="381000" y="838200"/>
            <a:ext cx="4724400" cy="3693832"/>
          </a:xfrm>
          <a:prstGeom prst="rect">
            <a:avLst/>
          </a:prstGeom>
          <a:noFill/>
          <a:ln>
            <a:noFill/>
          </a:ln>
        </p:spPr>
        <p:txBody>
          <a:bodyPr wrap="square" rtlCol="0">
            <a:spAutoFit/>
          </a:bodyPr>
          <a:lstStyle/>
          <a:p>
            <a:pPr algn="just" rtl="1">
              <a:lnSpc>
                <a:spcPct val="150000"/>
              </a:lnSpc>
            </a:pPr>
            <a:r>
              <a:rPr lang="ar-SA" b="1" dirty="0" smtClean="0"/>
              <a:t>تأسست </a:t>
            </a:r>
            <a:r>
              <a:rPr lang="ar-SA" b="1" dirty="0"/>
              <a:t>جائزة زايد الدولية للبيئة بمبادرة كريمة من صاحب السمو الشيخ محمد بن راشد آل </a:t>
            </a:r>
            <a:r>
              <a:rPr lang="ar-SA" b="1" dirty="0" smtClean="0"/>
              <a:t>مكتوم، </a:t>
            </a:r>
            <a:r>
              <a:rPr lang="ar-SA" dirty="0"/>
              <a:t>بصفته ولي عهد دبي وزير الدفاع آنذاك،</a:t>
            </a:r>
            <a:r>
              <a:rPr lang="ar-SA" b="1" dirty="0" smtClean="0"/>
              <a:t> </a:t>
            </a:r>
            <a:r>
              <a:rPr lang="ar-SA" dirty="0" smtClean="0"/>
              <a:t>الجائزة تعتبر أكبر </a:t>
            </a:r>
            <a:r>
              <a:rPr lang="ar-SA" dirty="0"/>
              <a:t>جائزة في العالم، تقديراً للاهتمام الكبير الذي كان يوليه المغفور له بإذن الله؛ الشيخ زايد بن سلطان آل نهيان رحمه الله، للحفاظ على البيئة ولمساندته المعنوية والمادية لمؤسسات وجماعات الحفاظ على البيئة في العالم. وتعقد الجائزة مرة واحدة كل سنتين.</a:t>
            </a:r>
          </a:p>
          <a:p>
            <a:pPr algn="just">
              <a:lnSpc>
                <a:spcPct val="150000"/>
              </a:lnSpc>
            </a:pPr>
            <a:endParaRPr lang="ar-SA" sz="1600" dirty="0" smtClean="0"/>
          </a:p>
          <a:p>
            <a:pPr algn="just">
              <a:lnSpc>
                <a:spcPct val="150000"/>
              </a:lnSpc>
            </a:pPr>
            <a:endParaRPr lang="en-US" sz="16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08737"/>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يتوسط الفائزين بجائزة </a:t>
            </a:r>
            <a:r>
              <a:rPr lang="ar-SA" dirty="0"/>
              <a:t>زايد الدولية </a:t>
            </a:r>
            <a:r>
              <a:rPr lang="ar-SA" dirty="0" smtClean="0"/>
              <a:t>للبيئة</a:t>
            </a:r>
            <a:endParaRPr lang="ar-SA" dirty="0"/>
          </a:p>
        </p:txBody>
      </p:sp>
    </p:spTree>
    <p:extLst>
      <p:ext uri="{BB962C8B-B14F-4D97-AF65-F5344CB8AC3E}">
        <p14:creationId xmlns:p14="http://schemas.microsoft.com/office/powerpoint/2010/main" val="401725686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21 ابريل 2008 المؤتمر </a:t>
            </a:r>
            <a:r>
              <a:rPr lang="ar-SA" dirty="0"/>
              <a:t>العالمي للسياحة والسفر بدبي</a:t>
            </a:r>
            <a:endParaRPr lang="en-US" dirty="0"/>
          </a:p>
        </p:txBody>
      </p:sp>
      <p:sp>
        <p:nvSpPr>
          <p:cNvPr id="3" name="Content Placeholder 2"/>
          <p:cNvSpPr>
            <a:spLocks noGrp="1"/>
          </p:cNvSpPr>
          <p:nvPr>
            <p:ph idx="1"/>
          </p:nvPr>
        </p:nvSpPr>
        <p:spPr>
          <a:xfrm>
            <a:off x="304800" y="838200"/>
            <a:ext cx="4953000" cy="5334000"/>
          </a:xfrm>
        </p:spPr>
        <p:txBody>
          <a:bodyPr/>
          <a:lstStyle/>
          <a:p>
            <a:pPr indent="0" algn="just">
              <a:lnSpc>
                <a:spcPct val="150000"/>
              </a:lnSpc>
              <a:buNone/>
            </a:pPr>
            <a:r>
              <a:rPr lang="ar-SA" dirty="0"/>
              <a:t>شهد صاحب السمو الشيخ محمد بن راشد آل مكتوم، نائب رئيس الدولة رئيس مجلس الوزراء حاكم </a:t>
            </a:r>
            <a:r>
              <a:rPr lang="ar-SA" dirty="0" smtClean="0"/>
              <a:t>دبي، </a:t>
            </a:r>
            <a:r>
              <a:rPr lang="ar-SA" dirty="0"/>
              <a:t>افتتاح المؤتمر لعالمي للسياحة </a:t>
            </a:r>
            <a:r>
              <a:rPr lang="ar-SA" dirty="0" smtClean="0"/>
              <a:t>والسفر</a:t>
            </a:r>
          </a:p>
          <a:p>
            <a:pPr indent="0" algn="just">
              <a:lnSpc>
                <a:spcPct val="150000"/>
              </a:lnSpc>
              <a:buNone/>
            </a:pPr>
            <a:r>
              <a:rPr lang="ar-SA" dirty="0" smtClean="0"/>
              <a:t>تناول المؤتمر موضوعات </a:t>
            </a:r>
            <a:r>
              <a:rPr lang="ar-SA" dirty="0"/>
              <a:t>تتعلق بالتحديات العالمية الرئيسية التي تواجه قطاع السياحة والسفر على صعيد البنى التحتية وفرص الشراكة مع الحكومات ومختلف المؤثرات الاقتصادية فضلا عن القضايا البيئية والاجتماعية المرتبطة بالصناعة السياحية وفرص تحمل الشركات السياحية مزيدا من المسؤولية تجاه متطلبات التنمية </a:t>
            </a:r>
            <a:r>
              <a:rPr lang="ar-SA" dirty="0" smtClean="0"/>
              <a:t>المستدامة</a:t>
            </a:r>
          </a:p>
          <a:p>
            <a:pPr indent="0" algn="just">
              <a:lnSpc>
                <a:spcPct val="150000"/>
              </a:lnSpc>
              <a:buNone/>
            </a:pPr>
            <a:r>
              <a:rPr lang="ar-SA" dirty="0"/>
              <a:t>حضر المؤتمر أكثر من ألف ومائة شخصية عربية وأجنبية ومحلية من فعاليات السياحة والسفر وصناع القرار في هذا القطاع الحيوي من مختلف دول العالم</a:t>
            </a:r>
          </a:p>
          <a:p>
            <a:pPr indent="0" algn="just">
              <a:lnSpc>
                <a:spcPct val="150000"/>
              </a:lnSpc>
              <a:buNone/>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160</a:t>
            </a:fld>
            <a:endParaRPr lang="en-US" dirty="0">
              <a:solidFill>
                <a:prstClr val="white"/>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يشهد المؤتمر العالمي للسياحة والسفر بدبي</a:t>
            </a:r>
            <a:endParaRPr lang="ar-SA" dirty="0"/>
          </a:p>
        </p:txBody>
      </p:sp>
    </p:spTree>
    <p:extLst>
      <p:ext uri="{BB962C8B-B14F-4D97-AF65-F5344CB8AC3E}">
        <p14:creationId xmlns:p14="http://schemas.microsoft.com/office/powerpoint/2010/main" val="35729082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26 ابريل 2008 مجلس التنسيق والتكامل التعليمي في الامارات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161</a:t>
            </a:fld>
            <a:endParaRPr lang="en-US" dirty="0">
              <a:solidFill>
                <a:prstClr val="white"/>
              </a:solidFill>
            </a:endParaRPr>
          </a:p>
        </p:txBody>
      </p:sp>
      <p:sp>
        <p:nvSpPr>
          <p:cNvPr id="5" name="Content Placeholder 2"/>
          <p:cNvSpPr txBox="1">
            <a:spLocks/>
          </p:cNvSpPr>
          <p:nvPr/>
        </p:nvSpPr>
        <p:spPr bwMode="auto">
          <a:xfrm>
            <a:off x="304800" y="838200"/>
            <a:ext cx="48768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a:t>
            </a:r>
            <a:r>
              <a:rPr lang="ar-SA" dirty="0"/>
              <a:t>نائب رئيس الدولة رئيس مجلس الوزراء حاكم دبي، </a:t>
            </a:r>
            <a:r>
              <a:rPr lang="ar-SA" dirty="0" smtClean="0"/>
              <a:t>قراراً بإنشاء مجلس التنسيق والتكامل التعليمي في الامارات</a:t>
            </a:r>
          </a:p>
          <a:p>
            <a:pPr indent="0" algn="just">
              <a:lnSpc>
                <a:spcPct val="150000"/>
              </a:lnSpc>
              <a:buFont typeface="Wingdings 3" pitchFamily="18" charset="2"/>
              <a:buNone/>
            </a:pPr>
            <a:r>
              <a:rPr lang="ar-SA" dirty="0" smtClean="0"/>
              <a:t>يهدف المجلس إلى تفعيل التكامل بين الوزارة والهيئات التعليمية الأخرى في مجال تطبيق السياسات والاستراتيجيات التعليمية التي تتبناها الوزارة، وإبداء الرأي في مشروعات القوانين والأنشطة والسياسات ذات الصلة بالعملية التعليمية</a:t>
            </a:r>
            <a:endParaRPr lang="ar-SA" b="1" dirty="0" smtClean="0"/>
          </a:p>
          <a:p>
            <a:pPr indent="0" algn="just">
              <a:buFont typeface="Wingdings 3" pitchFamily="18" charset="2"/>
              <a:buNone/>
            </a:pPr>
            <a:endParaRPr lang="ar-SA" sz="1600" b="1"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إنشاء مجلس التنسيق والتكامل التعليمي في الامارات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1507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8 مايو 2008إدخال العنصر النسائي في السلك القضائي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162</a:t>
            </a:fld>
            <a:endParaRPr lang="en-US" dirty="0">
              <a:solidFill>
                <a:prstClr val="white"/>
              </a:solidFill>
            </a:endParaRPr>
          </a:p>
        </p:txBody>
      </p:sp>
      <p:sp>
        <p:nvSpPr>
          <p:cNvPr id="8" name="Content Placeholder 4"/>
          <p:cNvSpPr>
            <a:spLocks noGrp="1"/>
          </p:cNvSpPr>
          <p:nvPr>
            <p:ph idx="1"/>
          </p:nvPr>
        </p:nvSpPr>
        <p:spPr>
          <a:xfrm>
            <a:off x="304800" y="838200"/>
            <a:ext cx="4953000" cy="3352800"/>
          </a:xfrm>
          <a:ln>
            <a:noFill/>
          </a:ln>
        </p:spPr>
        <p:txBody>
          <a:bodyPr/>
          <a:lstStyle/>
          <a:p>
            <a:pPr indent="0" algn="just">
              <a:lnSpc>
                <a:spcPct val="150000"/>
              </a:lnSpc>
              <a:buNone/>
            </a:pPr>
            <a:r>
              <a:rPr lang="ar-SA" dirty="0" smtClean="0"/>
              <a:t>حضر </a:t>
            </a:r>
            <a:r>
              <a:rPr lang="ar-SA" dirty="0"/>
              <a:t>صاحب السمو الشيخ محمد بن راشد آل مكتوم، نائب رئيس الدولة رئيس مجلس الوزراء حاكم دبي، جانباً من الجلسة الافتتاحية للملتقى القضائي الثاني </a:t>
            </a:r>
            <a:r>
              <a:rPr lang="ar-SA" dirty="0" smtClean="0"/>
              <a:t>ويجمع </a:t>
            </a:r>
            <a:r>
              <a:rPr lang="ar-SA" dirty="0"/>
              <a:t>رؤساء المحاكم العليا والنواّب العامّين في الدولة إلى جانب عدد من رؤساء المحاكم والقضاة ووكلاء النيابة من مختلف الإمارات.</a:t>
            </a:r>
          </a:p>
          <a:p>
            <a:pPr indent="0" algn="just">
              <a:lnSpc>
                <a:spcPct val="150000"/>
              </a:lnSpc>
              <a:buNone/>
            </a:pPr>
            <a:r>
              <a:rPr lang="ar-SA" dirty="0" smtClean="0"/>
              <a:t>وأمر سموه أعضاء </a:t>
            </a:r>
            <a:r>
              <a:rPr lang="ar-SA" dirty="0"/>
              <a:t>الملتقى القضائي بضرورة إدخال العنصر النسائي من بنات الوطن في السلك القضائي جنباً إلى جنب مع الرجال، إفساحاً في المجال لهن للمشاركة الفعلية في شتى قطاعات العمل والقيادة والإدارة </a:t>
            </a:r>
            <a:r>
              <a:rPr lang="ar-SA" dirty="0" smtClean="0"/>
              <a:t>والإنتاج</a:t>
            </a:r>
            <a:endParaRPr lang="ar-SA" dirty="0"/>
          </a:p>
          <a:p>
            <a:pPr indent="0" algn="just">
              <a:lnSpc>
                <a:spcPct val="150000"/>
              </a:lnSpc>
              <a:buNone/>
            </a:pPr>
            <a:endParaRPr lang="en-US"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5086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بإدخال </a:t>
            </a:r>
            <a:r>
              <a:rPr lang="ar-SA" dirty="0"/>
              <a:t>العنصر النسائي في السلك </a:t>
            </a:r>
            <a:r>
              <a:rPr lang="ar-SA" dirty="0" smtClean="0"/>
              <a:t>القضائي</a:t>
            </a:r>
            <a:endParaRPr lang="ar-SA" dirty="0"/>
          </a:p>
        </p:txBody>
      </p:sp>
    </p:spTree>
    <p:extLst>
      <p:ext uri="{BB962C8B-B14F-4D97-AF65-F5344CB8AC3E}">
        <p14:creationId xmlns:p14="http://schemas.microsoft.com/office/powerpoint/2010/main" val="18930889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14 مايو 2008 قانون إجراءات الدين العام لتنظيم اقتراض الدوائر المحلية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163</a:t>
            </a:fld>
            <a:endParaRPr lang="en-US" dirty="0">
              <a:solidFill>
                <a:prstClr val="white"/>
              </a:solidFill>
            </a:endParaRPr>
          </a:p>
        </p:txBody>
      </p:sp>
      <p:sp>
        <p:nvSpPr>
          <p:cNvPr id="8" name="TextBox 7"/>
          <p:cNvSpPr txBox="1"/>
          <p:nvPr/>
        </p:nvSpPr>
        <p:spPr>
          <a:xfrm>
            <a:off x="228600" y="860569"/>
            <a:ext cx="5029200" cy="4778231"/>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دبي، قانون إجراءات الدين </a:t>
            </a:r>
            <a:r>
              <a:rPr lang="ar-SA" dirty="0" smtClean="0"/>
              <a:t>العام، </a:t>
            </a:r>
            <a:r>
              <a:rPr lang="ar-SA" dirty="0"/>
              <a:t>والذي حدد اللجنة العليا للسياسات المالية في إمارة دبي باعتبارها الجهة الحكومية الوحيدة المخولة باعتماد القروض نيابة عن حكومة دبي والتي يحق لها أن ترخص للجهات الحكومية والشركات التي تساهم فيها الحكومة بالاقتراض المباشر، وذلك بموجب شهادة تصدرها اللجنة ولا تكون تلك القروض مضمونة من قبل </a:t>
            </a:r>
            <a:r>
              <a:rPr lang="ar-SA" dirty="0" smtClean="0"/>
              <a:t>الحكومة. أن </a:t>
            </a:r>
            <a:r>
              <a:rPr lang="ar-SA" dirty="0"/>
              <a:t>الدين العام هو مجموع الالتزامات المالية المترتبة بذمة الحكومة مقومة بالدرهم ويشمل ذلك المديونية الداخلية والخارجية المترتبة على الجهات الحكومية، وللجنة العليا للسياسات المالية أن تفوض </a:t>
            </a:r>
            <a:r>
              <a:rPr lang="ar-SA" dirty="0" smtClean="0"/>
              <a:t>3 </a:t>
            </a:r>
            <a:r>
              <a:rPr lang="ar-SA" dirty="0"/>
              <a:t>من أعضائها صلاحية التوقيع على مستندات الدين العام نيابة عنه</a:t>
            </a:r>
            <a:r>
              <a:rPr lang="ar-SA" dirty="0" smtClean="0"/>
              <a:t>.</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بإنشاء قانون </a:t>
            </a:r>
            <a:r>
              <a:rPr lang="ar-SA" dirty="0"/>
              <a:t>إجراءات الدين العام لتنظيم اقتراض الدوائر </a:t>
            </a:r>
            <a:r>
              <a:rPr lang="ar-SA" dirty="0" smtClean="0"/>
              <a:t>المحلية</a:t>
            </a:r>
            <a:endParaRPr lang="ar-SA"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3836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6 يونيو 2008  برنامج الإمارات للقيادات النسائية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164</a:t>
            </a:fld>
            <a:endParaRPr lang="en-US" dirty="0">
              <a:solidFill>
                <a:prstClr val="white"/>
              </a:solidFill>
            </a:endParaRPr>
          </a:p>
        </p:txBody>
      </p:sp>
      <p:sp>
        <p:nvSpPr>
          <p:cNvPr id="9" name="TextBox 8"/>
          <p:cNvSpPr txBox="1"/>
          <p:nvPr/>
        </p:nvSpPr>
        <p:spPr>
          <a:xfrm>
            <a:off x="381000" y="838200"/>
            <a:ext cx="4876800" cy="3116238"/>
          </a:xfrm>
          <a:prstGeom prst="rect">
            <a:avLst/>
          </a:prstGeom>
          <a:noFill/>
          <a:ln>
            <a:noFill/>
          </a:ln>
        </p:spPr>
        <p:txBody>
          <a:bodyPr wrap="square" rtlCol="0">
            <a:spAutoFit/>
          </a:bodyPr>
          <a:lstStyle/>
          <a:p>
            <a:pPr algn="just" rtl="1">
              <a:lnSpc>
                <a:spcPct val="150000"/>
              </a:lnSpc>
            </a:pPr>
            <a:r>
              <a:rPr lang="ar-SA" b="1" dirty="0" smtClean="0"/>
              <a:t>أعلنت </a:t>
            </a:r>
            <a:r>
              <a:rPr lang="ar-SA" b="1" dirty="0"/>
              <a:t>مؤسسة دبي للمرأة </a:t>
            </a:r>
            <a:r>
              <a:rPr lang="ar-SA" dirty="0" smtClean="0"/>
              <a:t>عن </a:t>
            </a:r>
            <a:r>
              <a:rPr lang="ar-SA" dirty="0"/>
              <a:t>توقيع مذكرة تفاهم مع برنامج محمد بن راشد لإعداد القادة لتوفير برنامج تدريبي متخصص تحت عنوان "برنامج الإمارات للقيادات النسائية" </a:t>
            </a:r>
            <a:endParaRPr lang="ar-SA" dirty="0" smtClean="0"/>
          </a:p>
          <a:p>
            <a:pPr algn="just" rtl="1">
              <a:lnSpc>
                <a:spcPct val="150000"/>
              </a:lnSpc>
            </a:pPr>
            <a:r>
              <a:rPr lang="ar-SA" dirty="0" smtClean="0"/>
              <a:t>يهدف البرنامج إلى </a:t>
            </a:r>
            <a:r>
              <a:rPr lang="ar-SA" dirty="0"/>
              <a:t>تعزيز القدرات القيادية لنخبة من الكوادر النسائية الإماراتية. </a:t>
            </a:r>
            <a:endParaRPr lang="ar-SA" dirty="0" smtClean="0"/>
          </a:p>
          <a:p>
            <a:pPr algn="just" rtl="1">
              <a:lnSpc>
                <a:spcPct val="150000"/>
              </a:lnSpc>
            </a:pPr>
            <a:endParaRPr lang="ar-SA" dirty="0"/>
          </a:p>
          <a:p>
            <a:pPr algn="just" rtl="1">
              <a:lnSpc>
                <a:spcPct val="150000"/>
              </a:lnSpc>
            </a:pP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98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بإنشاء </a:t>
            </a:r>
            <a:r>
              <a:rPr lang="ar-SA" dirty="0"/>
              <a:t>برنامج الإمارات للقيادات النسائية </a:t>
            </a:r>
          </a:p>
        </p:txBody>
      </p:sp>
    </p:spTree>
    <p:extLst>
      <p:ext uri="{BB962C8B-B14F-4D97-AF65-F5344CB8AC3E}">
        <p14:creationId xmlns:p14="http://schemas.microsoft.com/office/powerpoint/2010/main" val="3969458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18 يونيو 2008  "نداء" للاتصالات</a:t>
            </a:r>
          </a:p>
        </p:txBody>
      </p:sp>
      <p:sp>
        <p:nvSpPr>
          <p:cNvPr id="3" name="Content Placeholder 2"/>
          <p:cNvSpPr>
            <a:spLocks noGrp="1"/>
          </p:cNvSpPr>
          <p:nvPr>
            <p:ph idx="1"/>
          </p:nvPr>
        </p:nvSpPr>
        <p:spPr>
          <a:xfrm>
            <a:off x="304800" y="762000"/>
            <a:ext cx="4953000" cy="55626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قانوناً بشأن إنشاء مؤسسة الاتصالات المتخصصة "نداء" </a:t>
            </a:r>
            <a:endParaRPr lang="ar-SA" dirty="0" smtClean="0"/>
          </a:p>
          <a:p>
            <a:pPr indent="0" algn="just">
              <a:lnSpc>
                <a:spcPct val="150000"/>
              </a:lnSpc>
              <a:buNone/>
            </a:pPr>
            <a:r>
              <a:rPr lang="ar-SA" dirty="0" smtClean="0"/>
              <a:t>بهدف </a:t>
            </a:r>
            <a:r>
              <a:rPr lang="ar-SA" dirty="0"/>
              <a:t>توفير خدمات الاتصالات وتوحيد أنظمتها لجميع الجهات الحكومية وشبه الحكومية والمنشآت الحيوية وحسب ما تقتضيه المصلحة العامة بالإمارة وتحقيق الاستخدام الأمثل لأنظمة الاتصالات العامة التابعة لحكومة دبي والمستخدمة من قبل مؤسساتها واستحداث أنظمة اتصالات لمواجهة الكوارث والأزمات الطبيعية والبشرية بما يتماشى مع استراتيجية حكومة دبي، ولا تعد المؤسسة منافساً لمؤسسات الاتصالات الأخرى المرخص لها.</a:t>
            </a:r>
            <a:endParaRPr lang="ar-SA" b="1" dirty="0" smtClean="0"/>
          </a:p>
          <a:p>
            <a:pPr algn="just">
              <a:lnSpc>
                <a:spcPct val="150000"/>
              </a:lnSpc>
            </a:pP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165</a:t>
            </a:fld>
            <a:endParaRPr lang="en-US" dirty="0">
              <a:solidFill>
                <a:prstClr val="white"/>
              </a:solidFill>
            </a:endParaRPr>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بإنشاء "نداء" للاتصالات</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21789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8 يوليو 2008 هيئة تنمية المجتمع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166</a:t>
            </a:fld>
            <a:endParaRPr lang="en-US" dirty="0">
              <a:solidFill>
                <a:prstClr val="white"/>
              </a:solidFill>
            </a:endParaRPr>
          </a:p>
        </p:txBody>
      </p:sp>
      <p:sp>
        <p:nvSpPr>
          <p:cNvPr id="8" name="TextBox 7"/>
          <p:cNvSpPr txBox="1"/>
          <p:nvPr/>
        </p:nvSpPr>
        <p:spPr>
          <a:xfrm>
            <a:off x="304800" y="805075"/>
            <a:ext cx="4953000" cy="3004925"/>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أصدر </a:t>
            </a:r>
            <a:r>
              <a:rPr lang="ar-SA" dirty="0"/>
              <a:t>صاحب السمو الشيخ محمد بن راشد آل مكتوم نائب رئيس الدولة رئيس مجلس الوزراء حاكم دبي، قانونا بإنشاء هيئة تنمية المجتمع في دبي كهيئة حكومية جديدة </a:t>
            </a:r>
            <a:endParaRPr lang="ar-SA" dirty="0" smtClean="0"/>
          </a:p>
          <a:p>
            <a:pPr algn="just" rtl="1" fontAlgn="base">
              <a:lnSpc>
                <a:spcPct val="150000"/>
              </a:lnSpc>
              <a:spcBef>
                <a:spcPct val="20000"/>
              </a:spcBef>
              <a:spcAft>
                <a:spcPct val="0"/>
              </a:spcAft>
              <a:buClr>
                <a:srgbClr val="AD0101"/>
              </a:buClr>
              <a:buSzPct val="100000"/>
            </a:pPr>
            <a:r>
              <a:rPr lang="ar-SA" dirty="0" smtClean="0"/>
              <a:t>تهدف الهيئة الي تعزيز </a:t>
            </a:r>
            <a:r>
              <a:rPr lang="ar-SA" dirty="0"/>
              <a:t>التنمية الاجتماعية وتطوير البنية الاساسية اللازمة لذلك اضافة الى تعزيز الهوية الوطنية وتفعيل دور المواطنين والمقيمين في الحياة الاجتماعية بالتعاون مع الجهات المعنية </a:t>
            </a:r>
            <a:endParaRPr lang="en-US" b="1"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a:t>تأسيس هيئة تنمية المجتمع في دبي</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5621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9 يوليو 2008  المجلس الصحي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167</a:t>
            </a:fld>
            <a:endParaRPr lang="en-US" dirty="0">
              <a:solidFill>
                <a:prstClr val="white"/>
              </a:solidFill>
            </a:endParaRPr>
          </a:p>
        </p:txBody>
      </p:sp>
      <p:sp>
        <p:nvSpPr>
          <p:cNvPr id="6" name="TextBox 5"/>
          <p:cNvSpPr txBox="1"/>
          <p:nvPr/>
        </p:nvSpPr>
        <p:spPr>
          <a:xfrm>
            <a:off x="228600" y="837739"/>
            <a:ext cx="5029200" cy="5563061"/>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a:t>
            </a:r>
            <a:r>
              <a:rPr lang="ar-SA" dirty="0" smtClean="0"/>
              <a:t>دبي، قراراً </a:t>
            </a:r>
            <a:r>
              <a:rPr lang="ar-SA" dirty="0"/>
              <a:t>بإنشاء "المجلس الصحي"، </a:t>
            </a:r>
            <a:r>
              <a:rPr lang="ar-SA" dirty="0" smtClean="0"/>
              <a:t>يتولى </a:t>
            </a:r>
            <a:r>
              <a:rPr lang="ar-SA" dirty="0"/>
              <a:t>المجلس مهام </a:t>
            </a:r>
            <a:r>
              <a:rPr lang="ar-SA" dirty="0" smtClean="0"/>
              <a:t>تنسيق </a:t>
            </a:r>
            <a:r>
              <a:rPr lang="ar-SA" dirty="0"/>
              <a:t>العمل بين المؤسسات والهيئات الاتحادية والمحلية المقدمة للخدمات الصحية بالدولة، وكذلك في القطاع الخاص بما يضمن تحقيق التكامل فيما بينها والارتقاء بمستوى ما تقدمه من خدمات صحية، والتنسيق مع وزارة التعليم العالي والبحث العلمي للمساهمة في رسم السياسة التعليمية لدراسة العلوم الصحية والطبية داخل الدولة وخارجها، وتبادل الخبرات وتشجيع الدراسات والبحوث العلمية ودعم البرامج والنشاطات والخدمات بما يحقق أهداف السياسة الصحية العامة، وتعزيز التعاون بين المؤسسات والهيئات الصحية الاتحادية والمحلية وبين المؤسسات والهيئات العربية والإقليمية والدولية المعنية </a:t>
            </a:r>
            <a:r>
              <a:rPr lang="ar-SA" dirty="0" smtClean="0"/>
              <a:t>بالصحة</a:t>
            </a:r>
            <a:endParaRPr lang="en-US" b="1"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marL="285750" indent="-285750" algn="just" rtl="1">
              <a:buClr>
                <a:srgbClr val="C00000"/>
              </a:buClr>
              <a:buFont typeface="Wingdings 3" pitchFamily="18" charset="2"/>
              <a:buChar char="í"/>
            </a:pPr>
            <a:r>
              <a:rPr lang="ar-SA" dirty="0"/>
              <a:t>صاحب السمو الشيخ محمد بن راشد </a:t>
            </a:r>
            <a:r>
              <a:rPr lang="ar-SA" dirty="0" smtClean="0"/>
              <a:t>آل مكتوم يأمر بإنشاء </a:t>
            </a:r>
            <a:r>
              <a:rPr lang="ar-SA" dirty="0"/>
              <a:t>المجلس الصحي</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0442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11 يوليو 2008 كلية محمد بن راشد للإعلام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168</a:t>
            </a:fld>
            <a:endParaRPr lang="en-US" dirty="0">
              <a:solidFill>
                <a:prstClr val="white"/>
              </a:solidFill>
            </a:endParaRPr>
          </a:p>
        </p:txBody>
      </p:sp>
      <p:sp>
        <p:nvSpPr>
          <p:cNvPr id="7" name="Content Placeholder 2"/>
          <p:cNvSpPr>
            <a:spLocks noGrp="1"/>
          </p:cNvSpPr>
          <p:nvPr>
            <p:ph idx="1"/>
          </p:nvPr>
        </p:nvSpPr>
        <p:spPr>
          <a:xfrm>
            <a:off x="304800" y="762000"/>
            <a:ext cx="4953000" cy="59436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نائب رئيس الدولة رئيس مجلس الوزراء حاكم دبي، تم </a:t>
            </a:r>
            <a:r>
              <a:rPr lang="ar-SA" dirty="0" smtClean="0"/>
              <a:t>إطلاق </a:t>
            </a:r>
            <a:r>
              <a:rPr lang="ar-SA" dirty="0"/>
              <a:t>"كلية محمد بن راشد للإعلام" بالتعاون مع جامعة جنوب كاليفورنيا، التي تعتبر من أعرق الجامعات في العالم في مجال الإعلام. ومن المقرر أن تقدم الكلية منحاً دراسية للطلبة الإماراتيين والعرب المتفوقين والراغبين بالدراسة في الكلية.</a:t>
            </a:r>
          </a:p>
          <a:p>
            <a:pPr indent="0" algn="just">
              <a:lnSpc>
                <a:spcPct val="150000"/>
              </a:lnSpc>
              <a:buNone/>
            </a:pPr>
            <a:r>
              <a:rPr lang="ar-SA" dirty="0" smtClean="0"/>
              <a:t>تأتي </a:t>
            </a:r>
            <a:r>
              <a:rPr lang="ar-SA" dirty="0"/>
              <a:t>هذه المبادرة تقديراً من صاحب السمو الشيخ محمد بن راشد آل مكتوم، </a:t>
            </a:r>
            <a:r>
              <a:rPr lang="ar-SA" dirty="0" smtClean="0"/>
              <a:t>للدور العظيم </a:t>
            </a:r>
            <a:r>
              <a:rPr lang="ar-SA" dirty="0"/>
              <a:t>للإعلام على الصعد كافة، ومن أجل إعداد وتخريج جيل مؤهل من الإعلاميين الشباب القادر على حمل رسالة الأمانة الصحافية بأعلى قدر من المعرفة والحرفية.</a:t>
            </a:r>
          </a:p>
          <a:p>
            <a:pPr indent="0" algn="just">
              <a:lnSpc>
                <a:spcPct val="150000"/>
              </a:lnSpc>
              <a:buNone/>
            </a:pPr>
            <a:endParaRPr lang="en-US" b="1"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كلية محمد بن راشد للإعلام</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336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26 اكتوبر 2008 </a:t>
            </a:r>
            <a:r>
              <a:rPr lang="ar-SA" dirty="0" smtClean="0"/>
              <a:t>مكتب </a:t>
            </a:r>
            <a:r>
              <a:rPr lang="ar-SA" dirty="0"/>
              <a:t>الشؤون الخارجية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169</a:t>
            </a:fld>
            <a:endParaRPr lang="en-US" dirty="0">
              <a:solidFill>
                <a:prstClr val="white"/>
              </a:solidFill>
            </a:endParaRPr>
          </a:p>
        </p:txBody>
      </p:sp>
      <p:sp>
        <p:nvSpPr>
          <p:cNvPr id="3" name="TextBox 2"/>
          <p:cNvSpPr txBox="1"/>
          <p:nvPr/>
        </p:nvSpPr>
        <p:spPr>
          <a:xfrm>
            <a:off x="304800" y="838200"/>
            <a:ext cx="4876799" cy="3116238"/>
          </a:xfrm>
          <a:prstGeom prst="rect">
            <a:avLst/>
          </a:prstGeom>
          <a:noFill/>
          <a:ln>
            <a:noFill/>
          </a:ln>
        </p:spPr>
        <p:txBody>
          <a:bodyPr wrap="square" rtlCol="0">
            <a:spAutoFit/>
          </a:bodyPr>
          <a:lstStyle/>
          <a:p>
            <a:pPr algn="just" rtl="1">
              <a:lnSpc>
                <a:spcPct val="150000"/>
              </a:lnSpc>
              <a:buClr>
                <a:srgbClr val="C00000"/>
              </a:buClr>
            </a:pPr>
            <a:r>
              <a:rPr lang="ar-SA" dirty="0" smtClean="0"/>
              <a:t>أصدر </a:t>
            </a:r>
            <a:r>
              <a:rPr lang="ar-SA" dirty="0"/>
              <a:t>صاحب السمو الشيخ محمد بن راشد آل </a:t>
            </a:r>
            <a:r>
              <a:rPr lang="ar-SA" dirty="0" smtClean="0"/>
              <a:t>مكتوم </a:t>
            </a:r>
            <a:r>
              <a:rPr lang="ar-SA" dirty="0"/>
              <a:t>نائب رئيس الدولة رئيس مجلس الوزراء حاكم دبي، قراراً بإنشاء مكتب الشؤون الخارجية في المكتب التنفيذي لسموه </a:t>
            </a:r>
            <a:endParaRPr lang="ar-SA" dirty="0" smtClean="0"/>
          </a:p>
          <a:p>
            <a:pPr algn="just" rtl="1">
              <a:lnSpc>
                <a:spcPct val="150000"/>
              </a:lnSpc>
              <a:buClr>
                <a:srgbClr val="C00000"/>
              </a:buClr>
            </a:pPr>
            <a:r>
              <a:rPr lang="ar-SA" dirty="0" smtClean="0"/>
              <a:t>يتولى </a:t>
            </a:r>
            <a:r>
              <a:rPr lang="ar-SA" dirty="0"/>
              <a:t>الشؤون الخارجية الخاصة بصاحب السمو الشيخ محمد بن راشد آل مكتوم بما في ذلك تنسيق الزيارات الخارجية والدعوات الرسمية التي توجه للحاكم والتخطيط للزيارات الرسمية التي يقوم بها المسؤولون الأجانب لإمارة دبي.</a:t>
            </a:r>
            <a:r>
              <a:rPr lang="ar-SA" b="1" dirty="0" smtClean="0"/>
              <a:t> </a:t>
            </a:r>
            <a:endParaRPr lang="en-US" b="1"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 مكتب الشؤون الخارجية</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857702" y="3244334"/>
            <a:ext cx="1428596" cy="369332"/>
          </a:xfrm>
          <a:prstGeom prst="rect">
            <a:avLst/>
          </a:prstGeom>
        </p:spPr>
        <p:txBody>
          <a:bodyPr wrap="none">
            <a:spAutoFit/>
          </a:bodyPr>
          <a:lstStyle/>
          <a:p>
            <a:r>
              <a:rPr lang="ar-SA" dirty="0"/>
              <a:t>2006 -  2010</a:t>
            </a:r>
            <a:endParaRPr lang="en-US" dirty="0"/>
          </a:p>
        </p:txBody>
      </p:sp>
    </p:spTree>
    <p:extLst>
      <p:ext uri="{BB962C8B-B14F-4D97-AF65-F5344CB8AC3E}">
        <p14:creationId xmlns:p14="http://schemas.microsoft.com/office/powerpoint/2010/main" val="396364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13 ابريل 1999 مؤتمر الدولي الاول لتطوير التعليم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a:t>
            </a:fld>
            <a:endParaRPr lang="en-US" dirty="0">
              <a:solidFill>
                <a:prstClr val="white"/>
              </a:solidFill>
            </a:endParaRPr>
          </a:p>
        </p:txBody>
      </p:sp>
      <p:sp>
        <p:nvSpPr>
          <p:cNvPr id="5" name="TextBox 4"/>
          <p:cNvSpPr txBox="1"/>
          <p:nvPr/>
        </p:nvSpPr>
        <p:spPr>
          <a:xfrm>
            <a:off x="228600" y="816382"/>
            <a:ext cx="4953000" cy="3831818"/>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صاحب </a:t>
            </a:r>
            <a:r>
              <a:rPr lang="ar-SA" dirty="0" smtClean="0"/>
              <a:t>السمو </a:t>
            </a:r>
            <a:r>
              <a:rPr lang="ar-SA" dirty="0"/>
              <a:t>الشيخ محمد بن راشد آل مكتوم بصفته ولي عهد دبي وزير الدفاع آنذاك، </a:t>
            </a:r>
            <a:r>
              <a:rPr lang="ar-SA" dirty="0" smtClean="0"/>
              <a:t>نظمت </a:t>
            </a:r>
            <a:r>
              <a:rPr lang="ar-SA" dirty="0"/>
              <a:t>وزارة التربية والتعليم والشباب المؤتمر الدولي </a:t>
            </a:r>
            <a:r>
              <a:rPr lang="ar-SA" dirty="0" smtClean="0"/>
              <a:t>الاول </a:t>
            </a:r>
            <a:r>
              <a:rPr lang="ar-SA" dirty="0"/>
              <a:t>لتطوير </a:t>
            </a:r>
            <a:r>
              <a:rPr lang="ar-SA" dirty="0" smtClean="0"/>
              <a:t>التعليم وهو من اولي الخطوات لطوير التعليم في دولة الامارات</a:t>
            </a:r>
          </a:p>
          <a:p>
            <a:pPr algn="just" rtl="1">
              <a:lnSpc>
                <a:spcPct val="150000"/>
              </a:lnSpc>
            </a:pPr>
            <a:r>
              <a:rPr lang="ar-SA" dirty="0" smtClean="0"/>
              <a:t>يهدف </a:t>
            </a:r>
            <a:r>
              <a:rPr lang="ar-SA" dirty="0"/>
              <a:t>المؤتمر الى اطلاع العاملين في الميدان التربوي </a:t>
            </a:r>
            <a:r>
              <a:rPr lang="ar-SA" dirty="0" smtClean="0"/>
              <a:t>والتعليمي على اكثر الخبرات والتجارب العالمية نجاحا في المجال التربوي.</a:t>
            </a:r>
          </a:p>
          <a:p>
            <a:pPr algn="just" rtl="1">
              <a:lnSpc>
                <a:spcPct val="150000"/>
              </a:lnSpc>
            </a:pPr>
            <a:r>
              <a:rPr lang="ar-SA" dirty="0" smtClean="0"/>
              <a:t>وشدد سموه على ضروره اعادة هندسة مخرجات التعليم لتتناسب مع عصرا تتخدد فية المعلومات بسرعه قياسيه مشيرا إن طريق بناء الانسان المتعلم طويل ولا ينتهي </a:t>
            </a: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a:t>
            </a:r>
            <a:r>
              <a:rPr lang="ar-SA" dirty="0"/>
              <a:t>مؤتمر الدولي </a:t>
            </a:r>
            <a:r>
              <a:rPr lang="ar-SA" dirty="0" smtClean="0"/>
              <a:t>الاول </a:t>
            </a:r>
            <a:r>
              <a:rPr lang="ar-SA" dirty="0"/>
              <a:t>لتطوير </a:t>
            </a:r>
            <a:r>
              <a:rPr lang="ar-SA" dirty="0" smtClean="0"/>
              <a:t>التعليم</a:t>
            </a:r>
            <a:endParaRPr lang="ar-S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24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 y="6535579"/>
            <a:ext cx="6019800" cy="246221"/>
          </a:xfrm>
          <a:prstGeom prst="rect">
            <a:avLst/>
          </a:prstGeom>
          <a:noFill/>
        </p:spPr>
        <p:txBody>
          <a:bodyPr wrap="square" rtlCol="0">
            <a:spAutoFit/>
          </a:bodyPr>
          <a:lstStyle/>
          <a:p>
            <a:r>
              <a:rPr lang="en-US" sz="1000" dirty="0"/>
              <a:t>http://www.youtube.com/watch?v=drxDZsXb7iM</a:t>
            </a:r>
          </a:p>
        </p:txBody>
      </p:sp>
    </p:spTree>
    <p:extLst>
      <p:ext uri="{BB962C8B-B14F-4D97-AF65-F5344CB8AC3E}">
        <p14:creationId xmlns:p14="http://schemas.microsoft.com/office/powerpoint/2010/main" val="279503391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أكتوبر 2008 </a:t>
            </a:r>
            <a:r>
              <a:rPr lang="ar-AE" dirty="0"/>
              <a:t>نظام الاداء الالكتروني</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170</a:t>
            </a:fld>
            <a:endParaRPr lang="en-US" dirty="0">
              <a:solidFill>
                <a:prstClr val="white"/>
              </a:solidFill>
            </a:endParaRPr>
          </a:p>
        </p:txBody>
      </p:sp>
      <p:sp>
        <p:nvSpPr>
          <p:cNvPr id="5" name="Content Placeholder 2"/>
          <p:cNvSpPr txBox="1">
            <a:spLocks/>
          </p:cNvSpPr>
          <p:nvPr/>
        </p:nvSpPr>
        <p:spPr bwMode="auto">
          <a:xfrm>
            <a:off x="304800" y="838200"/>
            <a:ext cx="4953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Clr>
                <a:schemeClr val="accent1">
                  <a:lumMod val="60000"/>
                  <a:lumOff val="40000"/>
                </a:schemeClr>
              </a:buClr>
              <a:buNone/>
            </a:pPr>
            <a:r>
              <a:rPr lang="ar-SA" b="1" dirty="0" smtClean="0"/>
              <a:t> </a:t>
            </a:r>
            <a:r>
              <a:rPr lang="ar-SA" dirty="0" smtClean="0"/>
              <a:t>تحت رعاية صاحب السمو الشيخ محمد بن راشد آل مكتوم </a:t>
            </a:r>
            <a:r>
              <a:rPr lang="ar-SA" dirty="0"/>
              <a:t>نائب رئيس الدولة رئيس مجلس الوزراء حاكم دبي، تم </a:t>
            </a:r>
            <a:r>
              <a:rPr lang="ar-SA" dirty="0" smtClean="0"/>
              <a:t>إطلاق نظام أداء كأول نظام إلكتروني متكامل و شامل معزز باللغة العربية لإدارة الأداء الحكومي في مختلف وزارات و هيئات الحكومة الاتحادية و ذلك بهدف إيجاد منظومة إلكترونية تساهم في تعزيز قدرة الحكومة على متابعة مستويات الأداء من خلال منصة إلكترونية لعرض وتحليل البيانات</a:t>
            </a:r>
            <a:endParaRPr lang="ar-SA" b="1" dirty="0" smtClean="0"/>
          </a:p>
          <a:p>
            <a:pPr algn="just">
              <a:lnSpc>
                <a:spcPct val="150000"/>
              </a:lnSpc>
            </a:pPr>
            <a:endParaRPr lang="ar-SA"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0122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a:t>
            </a:r>
            <a:r>
              <a:rPr lang="ar-AE" dirty="0" smtClean="0"/>
              <a:t>إطلاق </a:t>
            </a:r>
            <a:r>
              <a:rPr lang="ar-AE" dirty="0"/>
              <a:t>نظام الاداء الالكتروني</a:t>
            </a:r>
            <a:endParaRPr lang="ar-SA" dirty="0"/>
          </a:p>
        </p:txBody>
      </p:sp>
    </p:spTree>
    <p:extLst>
      <p:ext uri="{BB962C8B-B14F-4D97-AF65-F5344CB8AC3E}">
        <p14:creationId xmlns:p14="http://schemas.microsoft.com/office/powerpoint/2010/main" val="1715999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a:t>
            </a:r>
            <a:r>
              <a:rPr lang="en-US" dirty="0"/>
              <a:t> نوفمبر </a:t>
            </a:r>
            <a:r>
              <a:rPr lang="ar-SA" dirty="0"/>
              <a:t>2008</a:t>
            </a:r>
            <a:r>
              <a:rPr lang="en-US" dirty="0"/>
              <a:t>مكتب اتصال حكومي في مجلس الوزراء</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171</a:t>
            </a:fld>
            <a:endParaRPr lang="en-US" dirty="0">
              <a:solidFill>
                <a:prstClr val="white"/>
              </a:solidFill>
            </a:endParaRPr>
          </a:p>
        </p:txBody>
      </p:sp>
      <p:sp>
        <p:nvSpPr>
          <p:cNvPr id="5" name="Content Placeholder 2"/>
          <p:cNvSpPr>
            <a:spLocks noGrp="1"/>
          </p:cNvSpPr>
          <p:nvPr>
            <p:ph idx="1"/>
          </p:nvPr>
        </p:nvSpPr>
        <p:spPr>
          <a:xfrm>
            <a:off x="304800" y="838200"/>
            <a:ext cx="4953000" cy="4800600"/>
          </a:xfrm>
          <a:ln>
            <a:noFill/>
          </a:ln>
        </p:spPr>
        <p:txBody>
          <a:bodyPr/>
          <a:lstStyle/>
          <a:p>
            <a:pPr indent="0" algn="just">
              <a:lnSpc>
                <a:spcPct val="150000"/>
              </a:lnSpc>
              <a:buNone/>
            </a:pPr>
            <a:r>
              <a:rPr lang="en-US" dirty="0" smtClean="0"/>
              <a:t>اعتمد </a:t>
            </a:r>
            <a:r>
              <a:rPr lang="en-US" dirty="0"/>
              <a:t>مجلس الوزراء، </a:t>
            </a:r>
            <a:r>
              <a:rPr lang="ar-SA" dirty="0" smtClean="0"/>
              <a:t>برئاسة صاحب السمو الشيخ محمد بن راشد </a:t>
            </a:r>
            <a:r>
              <a:rPr lang="ar-SA" dirty="0"/>
              <a:t>آلمكتوم نائب رئيس الدولة رئيس مجلس الوزراء حاكم دبي، </a:t>
            </a:r>
            <a:r>
              <a:rPr lang="en-US" dirty="0" smtClean="0"/>
              <a:t>بناء </a:t>
            </a:r>
            <a:r>
              <a:rPr lang="en-US" dirty="0"/>
              <a:t>نظام متكامل للاتصال الداخلي والخارجي في الحكومة الاتحادية، يشمل انشاء مكتب الاتصال الحكومي، ضمن الامانة العامة لمجلس </a:t>
            </a:r>
            <a:r>
              <a:rPr lang="en-US" dirty="0" smtClean="0"/>
              <a:t>الوزراء</a:t>
            </a:r>
            <a:endParaRPr lang="ar-SA" dirty="0"/>
          </a:p>
          <a:p>
            <a:pPr indent="0" algn="just">
              <a:lnSpc>
                <a:spcPct val="150000"/>
              </a:lnSpc>
              <a:buNone/>
            </a:pPr>
            <a:r>
              <a:rPr lang="en-US" dirty="0" smtClean="0"/>
              <a:t> </a:t>
            </a:r>
            <a:r>
              <a:rPr lang="ar-SA" dirty="0"/>
              <a:t>ال</a:t>
            </a:r>
            <a:r>
              <a:rPr lang="en-US" dirty="0"/>
              <a:t>هدف من المكتب تطوير قنوات الاتصال الداخلية والخارجية في الحكومة الاتحادية وضمان اعلى معايير الشفافية ودقة المعلومات في الوزارات والهيئات </a:t>
            </a:r>
            <a:r>
              <a:rPr lang="en-US" dirty="0" smtClean="0"/>
              <a:t>والمؤسسات</a:t>
            </a:r>
            <a:endParaRPr lang="ar-SA" b="1" dirty="0"/>
          </a:p>
          <a:p>
            <a:pPr marL="285750" indent="-285750" algn="just">
              <a:lnSpc>
                <a:spcPct val="150000"/>
              </a:lnSpc>
            </a:pPr>
            <a:endParaRPr lang="ar-SA" b="1" dirty="0" smtClean="0"/>
          </a:p>
          <a:p>
            <a:pPr indent="0" algn="just">
              <a:lnSpc>
                <a:spcPct val="150000"/>
              </a:lnSpc>
              <a:buNone/>
            </a:pPr>
            <a:r>
              <a:rPr lang="en-US" b="1" dirty="0"/>
              <a:t/>
            </a:r>
            <a:br>
              <a:rPr lang="en-US" b="1" dirty="0"/>
            </a:br>
            <a:endParaRPr lang="en-US" b="1"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 </a:t>
            </a:r>
            <a:r>
              <a:rPr lang="en-US" dirty="0"/>
              <a:t>مكتب اتصال حكومي في مجلس </a:t>
            </a:r>
            <a:r>
              <a:rPr lang="en-US" dirty="0" smtClean="0"/>
              <a:t>الوزراء</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45442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26 نوفمبر 2008 </a:t>
            </a:r>
            <a:r>
              <a:rPr lang="ar-SA" dirty="0"/>
              <a:t>ملتقى الحوار الثقافي العربي الألماني في دبي</a:t>
            </a:r>
            <a:endParaRPr lang="en-US" dirty="0"/>
          </a:p>
        </p:txBody>
      </p:sp>
      <p:sp>
        <p:nvSpPr>
          <p:cNvPr id="3" name="Content Placeholder 2"/>
          <p:cNvSpPr>
            <a:spLocks noGrp="1"/>
          </p:cNvSpPr>
          <p:nvPr>
            <p:ph idx="1"/>
          </p:nvPr>
        </p:nvSpPr>
        <p:spPr>
          <a:xfrm>
            <a:off x="304800" y="838200"/>
            <a:ext cx="4953000" cy="4953000"/>
          </a:xfrm>
        </p:spPr>
        <p:txBody>
          <a:bodyPr/>
          <a:lstStyle/>
          <a:p>
            <a:pPr indent="0" algn="just">
              <a:lnSpc>
                <a:spcPct val="150000"/>
              </a:lnSpc>
              <a:buNone/>
            </a:pPr>
            <a:r>
              <a:rPr lang="ar-SA" dirty="0" smtClean="0"/>
              <a:t>تحت رعاية صاحب </a:t>
            </a:r>
            <a:r>
              <a:rPr lang="ar-SA" dirty="0"/>
              <a:t>السمو الشيخ محمد بن راشد آل مكتوم نائب رئيس الدولة رئيس مجلس الوزراء حاكم </a:t>
            </a:r>
            <a:r>
              <a:rPr lang="ar-SA" dirty="0" smtClean="0"/>
              <a:t>دبي، تم افتتاح فعاليات </a:t>
            </a:r>
            <a:r>
              <a:rPr lang="ar-SA" dirty="0"/>
              <a:t>''ملتقى الحوار الثقافي العربي الألماني'' الذي </a:t>
            </a:r>
            <a:r>
              <a:rPr lang="ar-SA" dirty="0" smtClean="0"/>
              <a:t>نظمته </a:t>
            </a:r>
            <a:r>
              <a:rPr lang="ar-SA" dirty="0"/>
              <a:t>مؤسسة محمد بن راشد من خلال هيئة دبي للثقافة والفنون، </a:t>
            </a:r>
            <a:r>
              <a:rPr lang="ar-SA" dirty="0" smtClean="0"/>
              <a:t>وشارك </a:t>
            </a:r>
            <a:r>
              <a:rPr lang="ar-SA" dirty="0"/>
              <a:t>فيه عدد كبير من المثقفين والمبدعين العرب </a:t>
            </a:r>
            <a:r>
              <a:rPr lang="ar-SA" dirty="0" smtClean="0"/>
              <a:t>والأجانب وتضمن </a:t>
            </a:r>
            <a:r>
              <a:rPr lang="ar-SA" dirty="0"/>
              <a:t>جلسات للحوار المشترك حول عدد من القضايا </a:t>
            </a:r>
            <a:r>
              <a:rPr lang="ar-SA" dirty="0" smtClean="0"/>
              <a:t>الثقافية</a:t>
            </a:r>
          </a:p>
          <a:p>
            <a:pPr indent="0" algn="just">
              <a:lnSpc>
                <a:spcPct val="150000"/>
              </a:lnSpc>
              <a:buNone/>
            </a:pPr>
            <a:r>
              <a:rPr lang="ar-SA" dirty="0"/>
              <a:t>والتقي سموه على هامش الملتقي عدداً من الادباء والمفكرين العرب والألمان</a:t>
            </a:r>
          </a:p>
          <a:p>
            <a:pPr indent="0" algn="just">
              <a:lnSpc>
                <a:spcPct val="150000"/>
              </a:lnSpc>
              <a:buNone/>
            </a:pPr>
            <a:r>
              <a:rPr lang="ar-SA" dirty="0" smtClean="0"/>
              <a:t>وكان الهدف من الملتقي تسليط الضوء على مجموعة من القضايا والموضوعات الثقافية المشتركة ومناقشة سبل تفعيل آليات التواصل الحضاري والثقافي بين الجانبين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172</a:t>
            </a:fld>
            <a:endParaRPr lang="en-US" dirty="0">
              <a:solidFill>
                <a:prstClr val="white"/>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a:t>
            </a:r>
            <a:r>
              <a:rPr lang="ar-SA" dirty="0"/>
              <a:t>يرعي ملتقى الحوار الثقافي العربي الألماني في دبي </a:t>
            </a:r>
            <a:endParaRPr lang="ar-SA" dirty="0"/>
          </a:p>
        </p:txBody>
      </p:sp>
    </p:spTree>
    <p:extLst>
      <p:ext uri="{BB962C8B-B14F-4D97-AF65-F5344CB8AC3E}">
        <p14:creationId xmlns:p14="http://schemas.microsoft.com/office/powerpoint/2010/main" val="40983241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28 نوفمبر 2008 قمة مجالس الأجندة العالمية</a:t>
            </a:r>
          </a:p>
        </p:txBody>
      </p:sp>
      <p:sp>
        <p:nvSpPr>
          <p:cNvPr id="3" name="Content Placeholder 2"/>
          <p:cNvSpPr>
            <a:spLocks noGrp="1"/>
          </p:cNvSpPr>
          <p:nvPr>
            <p:ph idx="1"/>
          </p:nvPr>
        </p:nvSpPr>
        <p:spPr>
          <a:xfrm>
            <a:off x="304800" y="762000"/>
            <a:ext cx="4953000" cy="5943600"/>
          </a:xfrm>
          <a:ln>
            <a:noFill/>
          </a:ln>
        </p:spPr>
        <p:txBody>
          <a:bodyPr/>
          <a:lstStyle/>
          <a:p>
            <a:pPr indent="0" algn="just">
              <a:lnSpc>
                <a:spcPct val="150000"/>
              </a:lnSpc>
              <a:buClr>
                <a:srgbClr val="C00000"/>
              </a:buClr>
              <a:buNone/>
            </a:pPr>
            <a:r>
              <a:rPr lang="ar-SA" dirty="0" smtClean="0"/>
              <a:t>افتتح </a:t>
            </a:r>
            <a:r>
              <a:rPr lang="ar-SA" dirty="0"/>
              <a:t>صاحب السمو الشيخ محمد بن راشد آل مكتوم، نائب رئيس الدولة رئيس مجلس الوزراء حاكم دبي، القمة الافتتاحية الأولى لمجالس الأجندة العالمية، التي تنظمها حكومة دبي بالتعاون مع المنتدى الاقتصادي العالمي </a:t>
            </a:r>
            <a:r>
              <a:rPr lang="ar-SA" dirty="0" smtClean="0"/>
              <a:t>بدافوس</a:t>
            </a:r>
          </a:p>
          <a:p>
            <a:pPr indent="0" algn="just">
              <a:lnSpc>
                <a:spcPct val="150000"/>
              </a:lnSpc>
              <a:buClr>
                <a:srgbClr val="C00000"/>
              </a:buClr>
              <a:buNone/>
            </a:pPr>
            <a:r>
              <a:rPr lang="ar-SA" dirty="0" smtClean="0"/>
              <a:t>شارك في قمة </a:t>
            </a:r>
            <a:r>
              <a:rPr lang="ar-SA" dirty="0"/>
              <a:t>مجالس الأجندة </a:t>
            </a:r>
            <a:r>
              <a:rPr lang="ar-SA" dirty="0" smtClean="0"/>
              <a:t>العالمية نخبة </a:t>
            </a:r>
            <a:r>
              <a:rPr lang="ar-SA" dirty="0"/>
              <a:t>من المفكرين العالميين، يصل عددهم إلى حوالي 700 مفكر يمثلون الوسط الأكاديمي وقطاع الأعمال والحكومة والمجتمع المدني في مختلف دول العالم، حيث سيتبادلون الأفكار والتعاون من أجل معالجة أهم القضايا والتحديات المتصلة بمستقبل البشرية، وإيجاد التصورات الملائمة للحلول، وتستضيف دولة الإمارات العربية المتحدة للمرة الثالثة على التوالي </a:t>
            </a:r>
            <a:r>
              <a:rPr lang="ar-SA" dirty="0" smtClean="0"/>
              <a:t>القمة</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173</a:t>
            </a:fld>
            <a:endParaRPr lang="en-US" dirty="0">
              <a:solidFill>
                <a:prstClr val="white"/>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يلقي كلمة في قمة مجالس </a:t>
            </a:r>
            <a:r>
              <a:rPr lang="ar-SA" dirty="0"/>
              <a:t>الأجندة </a:t>
            </a:r>
            <a:r>
              <a:rPr lang="ar-SA" dirty="0" smtClean="0"/>
              <a:t>العالمية</a:t>
            </a:r>
            <a:endParaRPr lang="ar-SA" dirty="0"/>
          </a:p>
        </p:txBody>
      </p:sp>
    </p:spTree>
    <p:extLst>
      <p:ext uri="{BB962C8B-B14F-4D97-AF65-F5344CB8AC3E}">
        <p14:creationId xmlns:p14="http://schemas.microsoft.com/office/powerpoint/2010/main" val="339573085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ديسمبر 2008 مستشفى الجليلة للأطفال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174</a:t>
            </a:fld>
            <a:endParaRPr lang="en-US" dirty="0">
              <a:solidFill>
                <a:prstClr val="white"/>
              </a:solidFill>
            </a:endParaRPr>
          </a:p>
        </p:txBody>
      </p:sp>
      <p:sp>
        <p:nvSpPr>
          <p:cNvPr id="10" name="TextBox 9"/>
          <p:cNvSpPr txBox="1"/>
          <p:nvPr/>
        </p:nvSpPr>
        <p:spPr>
          <a:xfrm>
            <a:off x="228601" y="826071"/>
            <a:ext cx="5029198" cy="5193729"/>
          </a:xfrm>
          <a:prstGeom prst="rect">
            <a:avLst/>
          </a:prstGeom>
          <a:noFill/>
          <a:ln>
            <a:noFill/>
          </a:ln>
        </p:spPr>
        <p:txBody>
          <a:bodyPr wrap="square" rtlCol="0">
            <a:spAutoFit/>
          </a:bodyPr>
          <a:lstStyle/>
          <a:p>
            <a:pPr algn="just" rtl="1">
              <a:lnSpc>
                <a:spcPct val="150000"/>
              </a:lnSpc>
              <a:buClr>
                <a:srgbClr val="C00000"/>
              </a:buClr>
            </a:pPr>
            <a:r>
              <a:rPr lang="ar-SA" dirty="0" smtClean="0"/>
              <a:t>أمر </a:t>
            </a:r>
            <a:r>
              <a:rPr lang="ar-SA" dirty="0"/>
              <a:t>صاحب السمو الشيخ محمد بن راشد آل مكتوم نائب رئيس الدولة رئيس مجلس الوزراء حاكم دبي، بإنشاء مستشفى "الجليلة بنت محمد بن راشد آل مكتوم للأطفال" كأول مستشفى متكامل ومتخصص في دولة الإمارات ودول المنطقة كهدية من سموه للأطفال، بمناسبة العيد الأول لميلاد كريمته الشيخة </a:t>
            </a:r>
            <a:r>
              <a:rPr lang="ar-SA" dirty="0" smtClean="0"/>
              <a:t>الجليلة، الهدف هو توفير </a:t>
            </a:r>
            <a:r>
              <a:rPr lang="ar-SA" dirty="0"/>
              <a:t>وتقديم أرقى الخدمات والرعاية الصحية المتكاملة للطفل من خلال كادر طبي وتمريضي وفني مؤهل تأهيلاً عالياً يتناسب وحاجة الأطفال المرضى، ويضم المستشفى الذي يتسع لـ 200 سرير مركز الصدمات النفسية لطب الأطفال ومركز القلب ومركز طب الكلى ومركز تقويم الأعضاء ووحدة الزراعة وحدة طب الجهاز العصبي السريري والطب السلوكي وحدة الجراحة والعيادات الخارجية ووحدة غسيل الكلى ووحدة متخصصة للسرطان.</a:t>
            </a:r>
            <a:endParaRPr lang="en-US" dirty="0"/>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14400"/>
            <a:ext cx="3733801" cy="2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مستشفى </a:t>
            </a:r>
            <a:r>
              <a:rPr lang="ar-SA" dirty="0"/>
              <a:t>الجليلة بنت محمد بن راشد </a:t>
            </a:r>
            <a:r>
              <a:rPr lang="ar-SA" dirty="0" smtClean="0"/>
              <a:t>للأطفال</a:t>
            </a:r>
            <a:endParaRPr lang="ar-SA" dirty="0"/>
          </a:p>
        </p:txBody>
      </p:sp>
    </p:spTree>
    <p:extLst>
      <p:ext uri="{BB962C8B-B14F-4D97-AF65-F5344CB8AC3E}">
        <p14:creationId xmlns:p14="http://schemas.microsoft.com/office/powerpoint/2010/main" val="171517250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6 يناير 2009 مجلس اتحادي لتنسيق السياسات المالية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175</a:t>
            </a:fld>
            <a:endParaRPr lang="en-US" dirty="0">
              <a:solidFill>
                <a:prstClr val="white"/>
              </a:solidFill>
            </a:endParaRPr>
          </a:p>
        </p:txBody>
      </p:sp>
      <p:sp>
        <p:nvSpPr>
          <p:cNvPr id="6" name="TextBox 5"/>
          <p:cNvSpPr txBox="1"/>
          <p:nvPr/>
        </p:nvSpPr>
        <p:spPr>
          <a:xfrm>
            <a:off x="304800" y="838200"/>
            <a:ext cx="4953000" cy="4196020"/>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دبي، قراراً بشأن إنشاء مجلس يسمى "مجلس تنسيق السياسات المالية الحكومية" </a:t>
            </a:r>
            <a:endParaRPr lang="ar-SA" dirty="0" smtClean="0"/>
          </a:p>
          <a:p>
            <a:pPr algn="just" rtl="1">
              <a:lnSpc>
                <a:spcPct val="150000"/>
              </a:lnSpc>
            </a:pPr>
            <a:r>
              <a:rPr lang="ar-SA" dirty="0" smtClean="0"/>
              <a:t>يختص </a:t>
            </a:r>
            <a:r>
              <a:rPr lang="ar-SA" dirty="0"/>
              <a:t>المجلس بجمع البيانات والتقارير المالية الحكومية على مستوى الدولة والسياسات المالية الحكومية والتشاور حول مشروعات الموازنات وأوجه الصرف الحكومي على مستوى الدولة لما يدعم التنمية الاقتصادية في الدولة والسياسات الخاصة بتنمية الإيرادات والسياسات الضريبية وآليات تمويل المشروعات سواء عن طريق الاقتراض أو السندات والتصنيف الائتماني السيادي للحكومة الاتحادية </a:t>
            </a:r>
            <a:r>
              <a:rPr lang="ar-SA" dirty="0" smtClean="0"/>
              <a:t>والحكومات</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 مجلس اتحادي لتنسيق السياسات المالية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8137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12 يناير 2009 </a:t>
            </a:r>
            <a:r>
              <a:rPr lang="ar-SA" dirty="0" smtClean="0"/>
              <a:t> </a:t>
            </a:r>
            <a:r>
              <a:rPr lang="ar-SA" dirty="0"/>
              <a:t>دائرة الشؤون القانونية لحكومة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176</a:t>
            </a:fld>
            <a:endParaRPr lang="en-US" dirty="0">
              <a:solidFill>
                <a:prstClr val="white"/>
              </a:solidFill>
            </a:endParaRPr>
          </a:p>
        </p:txBody>
      </p:sp>
      <p:sp>
        <p:nvSpPr>
          <p:cNvPr id="5" name="TextBox 4"/>
          <p:cNvSpPr txBox="1"/>
          <p:nvPr/>
        </p:nvSpPr>
        <p:spPr>
          <a:xfrm>
            <a:off x="228600" y="853271"/>
            <a:ext cx="5029200" cy="2118529"/>
          </a:xfrm>
          <a:prstGeom prst="rect">
            <a:avLst/>
          </a:prstGeom>
          <a:noFill/>
          <a:ln>
            <a:noFill/>
          </a:ln>
        </p:spPr>
        <p:txBody>
          <a:bodyPr wrap="square" rtlCol="0">
            <a:spAutoFit/>
          </a:bodyPr>
          <a:lstStyle/>
          <a:p>
            <a:pPr algn="just" rtl="1">
              <a:lnSpc>
                <a:spcPct val="150000"/>
              </a:lnSpc>
            </a:pPr>
            <a:r>
              <a:rPr lang="ar-SA" dirty="0" smtClean="0"/>
              <a:t>أصدر صاحب السمو الشيخ محمد بن راشد آل مكتوم، نائب رئيس الدولة رئيس مجلس الوزراء حاكم دبي، بإنشاء دائرة الشؤون القانونية لحكومة دبي</a:t>
            </a:r>
          </a:p>
          <a:p>
            <a:pPr algn="just" rtl="1">
              <a:lnSpc>
                <a:spcPct val="150000"/>
              </a:lnSpc>
            </a:pPr>
            <a:r>
              <a:rPr lang="ar-SA" dirty="0" smtClean="0"/>
              <a:t>يهدف إنشاء الدائرة إلى الإشراف والمتابعة لجميع المسائل المتعلقة بالشؤون القانونية للحكومة والجهات الحكومية في الإمارة.</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دائرة الشؤون القانونية لحكومة </a:t>
            </a:r>
            <a:r>
              <a:rPr lang="ar-SA" dirty="0" smtClean="0"/>
              <a:t>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6101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13 يناير 2009 المنتدى الأول للقيادات النسائية العربية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177</a:t>
            </a:fld>
            <a:endParaRPr lang="en-US" dirty="0">
              <a:solidFill>
                <a:prstClr val="white"/>
              </a:solidFill>
            </a:endParaRPr>
          </a:p>
        </p:txBody>
      </p:sp>
      <p:sp>
        <p:nvSpPr>
          <p:cNvPr id="5" name="Content Placeholder 2"/>
          <p:cNvSpPr txBox="1">
            <a:spLocks/>
          </p:cNvSpPr>
          <p:nvPr/>
        </p:nvSpPr>
        <p:spPr bwMode="auto">
          <a:xfrm>
            <a:off x="304800" y="762000"/>
            <a:ext cx="49530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حضر صاحب السمو الشيخ محمد بن راشد آل مكتوم، </a:t>
            </a:r>
            <a:r>
              <a:rPr lang="ar-SA" dirty="0"/>
              <a:t>نائب رئيس الدولة رئيس مجلس الوزراء حاكم دبي، </a:t>
            </a:r>
            <a:r>
              <a:rPr lang="ar-SA" dirty="0" smtClean="0"/>
              <a:t>الجلسة الافتتاحية للمنتدى الأول للقيادات النسائية العربية، الذي نظمته مؤسسة دبي للمرأة بالتعاون مع برنامج محمد بن راشد لإعداد القادة</a:t>
            </a:r>
          </a:p>
          <a:p>
            <a:pPr indent="0" algn="just">
              <a:lnSpc>
                <a:spcPct val="150000"/>
              </a:lnSpc>
              <a:buNone/>
            </a:pPr>
            <a:r>
              <a:rPr lang="ar-SA" dirty="0" smtClean="0"/>
              <a:t>حضر المنتدي نخبة </a:t>
            </a:r>
            <a:r>
              <a:rPr lang="ar-SA" dirty="0"/>
              <a:t>من القيادات النسائية الإماراتية </a:t>
            </a:r>
            <a:r>
              <a:rPr lang="ar-SA" dirty="0" smtClean="0"/>
              <a:t>والعربية</a:t>
            </a:r>
          </a:p>
          <a:p>
            <a:pPr indent="0" algn="just">
              <a:lnSpc>
                <a:spcPct val="150000"/>
              </a:lnSpc>
              <a:buNone/>
            </a:pPr>
            <a:r>
              <a:rPr lang="ar-SA" dirty="0" smtClean="0"/>
              <a:t>وتم عرض  </a:t>
            </a:r>
            <a:r>
              <a:rPr lang="ar-SA" dirty="0"/>
              <a:t>فيلماً تسجيلياً يحكي مسيرة تطور المرأة في </a:t>
            </a:r>
            <a:r>
              <a:rPr lang="ar-SA" dirty="0" smtClean="0"/>
              <a:t>الدوله  </a:t>
            </a:r>
            <a:r>
              <a:rPr lang="ar-SA" dirty="0"/>
              <a:t>منذ عهد الراحل المغفور له الشيخ زايد بن سلطان آل </a:t>
            </a:r>
            <a:r>
              <a:rPr lang="ar-SA" dirty="0" smtClean="0"/>
              <a:t>نهيان </a:t>
            </a:r>
            <a:r>
              <a:rPr lang="ar-SA" dirty="0"/>
              <a:t>وحتى </a:t>
            </a:r>
            <a:r>
              <a:rPr lang="ar-SA" dirty="0" smtClean="0"/>
              <a:t>اليوم </a:t>
            </a:r>
            <a:r>
              <a:rPr lang="ar-SA" dirty="0"/>
              <a:t>الحاضر، حيث ألقى الفيلم الضوء على ما تتبوؤه المرأة الإماراتية من مكانة مرموقة في المجتمع، وفي مواقع العمل في مختلف قطاعات الدولة</a:t>
            </a:r>
            <a:endParaRPr lang="ar-SA"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766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حضر</a:t>
            </a:r>
            <a:r>
              <a:rPr lang="en-US" dirty="0" smtClean="0"/>
              <a:t> </a:t>
            </a:r>
            <a:r>
              <a:rPr lang="ar-SA" dirty="0" smtClean="0"/>
              <a:t>المنتدى </a:t>
            </a:r>
            <a:r>
              <a:rPr lang="ar-SA" dirty="0"/>
              <a:t>الأول للقيادات النسائية </a:t>
            </a:r>
            <a:r>
              <a:rPr lang="ar-SA" dirty="0" smtClean="0"/>
              <a:t>العربية</a:t>
            </a:r>
            <a:endParaRPr lang="ar-SA" dirty="0"/>
          </a:p>
        </p:txBody>
      </p:sp>
    </p:spTree>
    <p:extLst>
      <p:ext uri="{BB962C8B-B14F-4D97-AF65-F5344CB8AC3E}">
        <p14:creationId xmlns:p14="http://schemas.microsoft.com/office/powerpoint/2010/main" val="347968606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مارس 2009 جائزة محمد بن راشد آل مكتوم لداعمي الفنون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178</a:t>
            </a:fld>
            <a:endParaRPr lang="en-US" dirty="0">
              <a:solidFill>
                <a:prstClr val="white"/>
              </a:solidFill>
            </a:endParaRPr>
          </a:p>
        </p:txBody>
      </p:sp>
      <p:sp>
        <p:nvSpPr>
          <p:cNvPr id="7" name="Content Placeholder 2"/>
          <p:cNvSpPr>
            <a:spLocks noGrp="1"/>
          </p:cNvSpPr>
          <p:nvPr>
            <p:ph idx="1"/>
          </p:nvPr>
        </p:nvSpPr>
        <p:spPr>
          <a:xfrm>
            <a:off x="304800" y="838200"/>
            <a:ext cx="4953000" cy="5334000"/>
          </a:xfrm>
          <a:ln>
            <a:noFill/>
          </a:ln>
        </p:spPr>
        <p:txBody>
          <a:bodyPr/>
          <a:lstStyle/>
          <a:p>
            <a:pPr indent="0" algn="just">
              <a:lnSpc>
                <a:spcPct val="150000"/>
              </a:lnSpc>
              <a:buNone/>
            </a:pPr>
            <a:r>
              <a:rPr lang="ar-SA" dirty="0" smtClean="0"/>
              <a:t>أعلن </a:t>
            </a:r>
            <a:r>
              <a:rPr lang="ar-SA" dirty="0"/>
              <a:t>صاحب السمو الشيخ محمد بن راشد آل مكتوم، نائب رئيس الدولة رئيس مجلس الوزراء حاكم دبي، عن </a:t>
            </a:r>
            <a:r>
              <a:rPr lang="ar-SA" dirty="0" smtClean="0"/>
              <a:t>الجائزة، </a:t>
            </a:r>
            <a:r>
              <a:rPr lang="ar-SA" dirty="0"/>
              <a:t>بهدف تأسيس بنية تحتية ثقافية قوية، وتعزيز اهتمام مختلف شرائح الجمهور بالفعاليات الثقافية </a:t>
            </a:r>
            <a:r>
              <a:rPr lang="ar-SA" dirty="0" smtClean="0"/>
              <a:t>والفنية، وتمثل </a:t>
            </a:r>
            <a:r>
              <a:rPr lang="ar-SA" dirty="0"/>
              <a:t>هذه الجائزة </a:t>
            </a:r>
            <a:r>
              <a:rPr lang="ar-SA" b="1" dirty="0"/>
              <a:t>مبادرة هي الأولى من نوعها في العالم العربي، </a:t>
            </a:r>
            <a:r>
              <a:rPr lang="ar-SA" dirty="0"/>
              <a:t>وتكرّم الأفراد والمؤسسات ممن قدموا مساهمات مالية وعينية قيمة لعبت دوراً محورياً في إثراء الحركة الثقافية والفنية في إمارة </a:t>
            </a:r>
            <a:r>
              <a:rPr lang="ar-SA" dirty="0" smtClean="0"/>
              <a:t>دبي.وتنقسم </a:t>
            </a:r>
            <a:r>
              <a:rPr lang="ar-SA" dirty="0"/>
              <a:t>الجائزة إلى أربع فئات: داعمو الفنون المتميزون، وداعمو الفنون، ومساندو الفنون، وأصدقاء الفنون</a:t>
            </a:r>
          </a:p>
          <a:p>
            <a:pPr algn="just">
              <a:lnSpc>
                <a:spcPct val="150000"/>
              </a:lnSpc>
            </a:pP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جائزة محمد بن راشد آل مكتوم لداعمي الفنون </a:t>
            </a:r>
          </a:p>
        </p:txBody>
      </p:sp>
    </p:spTree>
    <p:extLst>
      <p:ext uri="{BB962C8B-B14F-4D97-AF65-F5344CB8AC3E}">
        <p14:creationId xmlns:p14="http://schemas.microsoft.com/office/powerpoint/2010/main" val="82349377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 3 نوفمبر 2009 دائرة الموارد البشرية لحكومة دبي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179</a:t>
            </a:fld>
            <a:endParaRPr lang="en-US" dirty="0">
              <a:solidFill>
                <a:prstClr val="white"/>
              </a:solidFill>
            </a:endParaRPr>
          </a:p>
        </p:txBody>
      </p:sp>
      <p:sp>
        <p:nvSpPr>
          <p:cNvPr id="6" name="Content Placeholder 2"/>
          <p:cNvSpPr txBox="1">
            <a:spLocks/>
          </p:cNvSpPr>
          <p:nvPr/>
        </p:nvSpPr>
        <p:spPr bwMode="auto">
          <a:xfrm>
            <a:off x="228600" y="762000"/>
            <a:ext cx="5029200" cy="609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أمر صاحب السمو الشيخ محمد بن راشد آل مكتوم، </a:t>
            </a:r>
            <a:r>
              <a:rPr lang="ar-SA" dirty="0"/>
              <a:t>نائب رئيس الدولة رئيس مجلس الوزراء حاكم دبي، بإنشاء دائرة الموارد البشرية لحكومة </a:t>
            </a:r>
            <a:r>
              <a:rPr lang="ar-SA" dirty="0" smtClean="0"/>
              <a:t>دبي. يتمثل دور الدائرة في قيادة جهود تحديث الموارد البشرية الحكومية وتحقيق الارتباط بين برامج ومبادرات الموارد البشرية، وبين الأهداف والأولويات الإستراتيجية للإمارة وفقا لخطة دبي الإستراتيجية 2015. يتضمن عمل الدائرة إدارة ودعم تحولات الموارد البشرية على المستوى الاستراتيجي عبر تطوير البنية القانونية والتنظيمية للموارد البشرية الحكومية، وتحديث تطبيقات وممارسات الموارد البشرية وقيادة وتخطيط عمليات بناء القدرات الوطنية، فضلا عن توفير أساس بحثي لإنتاج وتبادل المعرفة عبر الدوائر الحكومية يسهم في تمليكها المنهجيات والحديثة والأدوات التطبيقية في إدارة وتطوير مواردها البشرية</a:t>
            </a:r>
            <a:endParaRPr lang="ar-SA"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a:t>
            </a:r>
            <a:r>
              <a:rPr lang="ar-SA" dirty="0" smtClean="0"/>
              <a:t> </a:t>
            </a:r>
            <a:r>
              <a:rPr lang="ar-SA" dirty="0"/>
              <a:t>دائرة الموارد البشرية لحكومة دبي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146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29 أكتوبر 1999 مدينة دبي للإنترنت</a:t>
            </a:r>
          </a:p>
        </p:txBody>
      </p:sp>
      <p:sp>
        <p:nvSpPr>
          <p:cNvPr id="3" name="Content Placeholder 2"/>
          <p:cNvSpPr>
            <a:spLocks noGrp="1"/>
          </p:cNvSpPr>
          <p:nvPr>
            <p:ph idx="1"/>
          </p:nvPr>
        </p:nvSpPr>
        <p:spPr>
          <a:xfrm>
            <a:off x="381000" y="838200"/>
            <a:ext cx="4800600" cy="4038600"/>
          </a:xfrm>
          <a:ln>
            <a:noFill/>
          </a:ln>
        </p:spPr>
        <p:txBody>
          <a:bodyPr/>
          <a:lstStyle/>
          <a:p>
            <a:pPr indent="0" algn="just">
              <a:lnSpc>
                <a:spcPct val="150000"/>
              </a:lnSpc>
              <a:buNone/>
            </a:pPr>
            <a:r>
              <a:rPr lang="ar-SA" sz="1600" dirty="0" smtClean="0"/>
              <a:t> </a:t>
            </a:r>
            <a:r>
              <a:rPr lang="ar-SA" dirty="0"/>
              <a:t>أعلن </a:t>
            </a:r>
            <a:r>
              <a:rPr lang="ar-SA" dirty="0" smtClean="0"/>
              <a:t>صاحب السمو </a:t>
            </a:r>
            <a:r>
              <a:rPr lang="ar-SA" dirty="0"/>
              <a:t>الشيخ محمد بن راشد آل مكتوم، </a:t>
            </a:r>
            <a:r>
              <a:rPr lang="ar-SA" dirty="0" smtClean="0"/>
              <a:t>بصفته ولي </a:t>
            </a:r>
            <a:r>
              <a:rPr lang="ar-SA" dirty="0"/>
              <a:t>عهد دبي </a:t>
            </a:r>
            <a:r>
              <a:rPr lang="ar-SA" dirty="0" smtClean="0"/>
              <a:t>ووزير الدفاع آنذاك، عن إطلاق </a:t>
            </a:r>
            <a:r>
              <a:rPr lang="ar-SA" dirty="0"/>
              <a:t>مشروع مدينة دبي </a:t>
            </a:r>
            <a:r>
              <a:rPr lang="ar-SA" dirty="0" smtClean="0"/>
              <a:t>للإنترنت، وهي أول </a:t>
            </a:r>
            <a:r>
              <a:rPr lang="ar-SA" dirty="0"/>
              <a:t>منطقة حرة في العالم للتجارة </a:t>
            </a:r>
            <a:r>
              <a:rPr lang="ar-SA" dirty="0" smtClean="0"/>
              <a:t>الإلكترونية</a:t>
            </a:r>
          </a:p>
          <a:p>
            <a:pPr indent="0" algn="just">
              <a:lnSpc>
                <a:spcPct val="150000"/>
              </a:lnSpc>
              <a:buNone/>
            </a:pPr>
            <a:r>
              <a:rPr lang="ar-SA" dirty="0" smtClean="0"/>
              <a:t>الهدف من انشاء المدينة لتكون </a:t>
            </a:r>
            <a:r>
              <a:rPr lang="en-US" dirty="0" smtClean="0"/>
              <a:t>مركزا لمختلف الأنشطة والشركات المرتبطة بصناعة تكنولوجيا </a:t>
            </a:r>
            <a:r>
              <a:rPr lang="en-US" dirty="0"/>
              <a:t>المعلومات والاتصالات ووسائط الإعلام المتعددة، ومشاريع </a:t>
            </a:r>
            <a:r>
              <a:rPr lang="en-US" dirty="0" smtClean="0"/>
              <a:t>الإنترنت</a:t>
            </a:r>
            <a:r>
              <a:rPr lang="ar-SA" dirty="0" smtClean="0"/>
              <a:t>.</a:t>
            </a:r>
            <a:r>
              <a:rPr lang="en-US" dirty="0" smtClean="0"/>
              <a:t> </a:t>
            </a:r>
            <a:endParaRPr lang="ar-SA" dirty="0" smtClean="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a:t>
            </a:fld>
            <a:endParaRPr lang="en-US" dirty="0">
              <a:solidFill>
                <a:prstClr val="white"/>
              </a:solidFill>
            </a:endParaRPr>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خلال </a:t>
            </a:r>
            <a:r>
              <a:rPr lang="ar-SA" dirty="0" smtClean="0"/>
              <a:t>اطلاق مشروع مدينة </a:t>
            </a:r>
            <a:r>
              <a:rPr lang="ar-SA" dirty="0"/>
              <a:t>دبي للانترنت </a:t>
            </a:r>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33450"/>
            <a:ext cx="3714466"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38451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مارس 2009 دائرة حكومة دبي الإلكترونية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180</a:t>
            </a:fld>
            <a:endParaRPr lang="en-US" dirty="0">
              <a:solidFill>
                <a:prstClr val="white"/>
              </a:solidFill>
            </a:endParaRPr>
          </a:p>
        </p:txBody>
      </p:sp>
      <p:sp>
        <p:nvSpPr>
          <p:cNvPr id="8" name="Content Placeholder 2"/>
          <p:cNvSpPr>
            <a:spLocks noGrp="1"/>
          </p:cNvSpPr>
          <p:nvPr>
            <p:ph idx="1"/>
          </p:nvPr>
        </p:nvSpPr>
        <p:spPr>
          <a:xfrm>
            <a:off x="304800" y="762000"/>
            <a:ext cx="4952999" cy="54864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بإنشاء دائرة تسمى حكومة دبي </a:t>
            </a:r>
            <a:r>
              <a:rPr lang="ar-SA" dirty="0" smtClean="0"/>
              <a:t>الإلكترونية. </a:t>
            </a:r>
          </a:p>
          <a:p>
            <a:pPr indent="0" algn="just">
              <a:lnSpc>
                <a:spcPct val="150000"/>
              </a:lnSpc>
              <a:buNone/>
            </a:pPr>
            <a:r>
              <a:rPr lang="ar-SA" dirty="0" smtClean="0"/>
              <a:t>تهدف </a:t>
            </a:r>
            <a:r>
              <a:rPr lang="ar-SA" dirty="0"/>
              <a:t>الدائرة إلى المساهمة في بناء مجتمع المعرفة من خلال تميز القطاع الحكومي في التحول الالكتروني وتقديم خدمات الكترونية إبداعية لجميع فئات المجتمع بالاعتماد على كوادر مؤهلة وإجراءات عمل وأنظمة تقنية متطورة وفق أفضل المعايير العالمية.</a:t>
            </a:r>
          </a:p>
          <a:p>
            <a:pPr indent="0" algn="just">
              <a:lnSpc>
                <a:spcPct val="150000"/>
              </a:lnSpc>
              <a:buNone/>
            </a:pPr>
            <a:endParaRPr lang="ar-SA" b="1" dirty="0" smtClean="0"/>
          </a:p>
          <a:p>
            <a:pPr indent="0" algn="just">
              <a:lnSpc>
                <a:spcPct val="150000"/>
              </a:lnSpc>
              <a:buNone/>
            </a:pPr>
            <a:endParaRPr lang="ar-SA" b="1" dirty="0"/>
          </a:p>
          <a:p>
            <a:pPr indent="0" algn="just">
              <a:lnSpc>
                <a:spcPct val="150000"/>
              </a:lnSpc>
              <a:buNone/>
            </a:pPr>
            <a:endParaRPr lang="ar-SA" b="1" dirty="0" smtClean="0"/>
          </a:p>
          <a:p>
            <a:pPr indent="0" algn="just">
              <a:lnSpc>
                <a:spcPct val="150000"/>
              </a:lnSpc>
              <a:buNone/>
            </a:pPr>
            <a:endParaRPr lang="ar-SA" b="1" dirty="0"/>
          </a:p>
          <a:p>
            <a:pPr indent="0" algn="just">
              <a:lnSpc>
                <a:spcPct val="150000"/>
              </a:lnSpc>
              <a:buNone/>
            </a:pPr>
            <a:endParaRPr lang="ar-SA" b="1" dirty="0"/>
          </a:p>
          <a:p>
            <a:pPr indent="0" algn="just">
              <a:lnSpc>
                <a:spcPct val="150000"/>
              </a:lnSpc>
              <a:buNone/>
            </a:pPr>
            <a:endParaRPr lang="ar-SA" b="1" dirty="0" smtClean="0"/>
          </a:p>
          <a:p>
            <a:pPr indent="0" algn="just">
              <a:lnSpc>
                <a:spcPct val="150000"/>
              </a:lnSpc>
              <a:buNone/>
            </a:pPr>
            <a:endParaRPr lang="ar-SA" b="1" dirty="0"/>
          </a:p>
          <a:p>
            <a:pPr indent="0" algn="just">
              <a:lnSpc>
                <a:spcPct val="150000"/>
              </a:lnSpc>
              <a:buNone/>
            </a:pPr>
            <a:endParaRPr lang="ar-SA" b="1" dirty="0"/>
          </a:p>
          <a:p>
            <a:pPr indent="0" algn="just">
              <a:lnSpc>
                <a:spcPct val="150000"/>
              </a:lnSpc>
              <a:buNone/>
            </a:pPr>
            <a:endParaRPr lang="ar-SA" b="1" dirty="0" smtClean="0"/>
          </a:p>
          <a:p>
            <a:pPr algn="just">
              <a:lnSpc>
                <a:spcPct val="150000"/>
              </a:lnSpc>
            </a:pPr>
            <a:endParaRPr lang="en-US"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799" y="914400"/>
            <a:ext cx="373380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 </a:t>
            </a:r>
            <a:r>
              <a:rPr lang="ar-SA" dirty="0" smtClean="0"/>
              <a:t>دائرة </a:t>
            </a:r>
            <a:r>
              <a:rPr lang="ar-SA" dirty="0"/>
              <a:t>حكومة دبي الإلكترونية</a:t>
            </a:r>
          </a:p>
        </p:txBody>
      </p:sp>
    </p:spTree>
    <p:extLst>
      <p:ext uri="{BB962C8B-B14F-4D97-AF65-F5344CB8AC3E}">
        <p14:creationId xmlns:p14="http://schemas.microsoft.com/office/powerpoint/2010/main" val="180502866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4 مايو 2009 مجلس الإمارات للتنافسية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181</a:t>
            </a:fld>
            <a:endParaRPr lang="en-US" dirty="0">
              <a:solidFill>
                <a:prstClr val="white"/>
              </a:solidFill>
            </a:endParaRPr>
          </a:p>
        </p:txBody>
      </p:sp>
      <p:pic>
        <p:nvPicPr>
          <p:cNvPr id="7"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6333"/>
          <a:stretch/>
        </p:blipFill>
        <p:spPr bwMode="auto">
          <a:xfrm>
            <a:off x="5262153" y="914400"/>
            <a:ext cx="372944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bwMode="auto">
          <a:xfrm>
            <a:off x="304800" y="762000"/>
            <a:ext cx="4876799"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اعتمد صاحب السمو الشيخ محمد بن راشد آل مكتوم </a:t>
            </a:r>
            <a:r>
              <a:rPr lang="ar-SA" dirty="0"/>
              <a:t>نائب رئيس الدولة رئيس مجلس الوزراء حاكم دبي، </a:t>
            </a:r>
            <a:r>
              <a:rPr lang="ar-SA" dirty="0" smtClean="0"/>
              <a:t>قرارا بإنشاء "مجلس الإمارات للتنافسية" </a:t>
            </a:r>
          </a:p>
          <a:p>
            <a:pPr indent="0" algn="just">
              <a:lnSpc>
                <a:spcPct val="150000"/>
              </a:lnSpc>
              <a:buNone/>
            </a:pPr>
            <a:r>
              <a:rPr lang="ar-SA" dirty="0" smtClean="0"/>
              <a:t>مسؤليات المجلس تشمل تطوير الإستراتيجية التنافسية للدولة، واقتراح السياسات والمبادرات التي من شأنها تعزيز تنافسية القطاعات كافة، فضلاً عن إعداد ونشر تقارير دورية لتقييم التنافسية الوطنية، وتشجيع الحوار بين القطاعين الحكومي والخاص</a:t>
            </a:r>
          </a:p>
          <a:p>
            <a:pPr indent="0" algn="just">
              <a:lnSpc>
                <a:spcPct val="150000"/>
              </a:lnSpc>
              <a:buFont typeface="Wingdings 3" pitchFamily="18" charset="2"/>
              <a:buNone/>
            </a:pPr>
            <a:r>
              <a:rPr lang="ar-SA" b="1" dirty="0" smtClean="0"/>
              <a:t/>
            </a:r>
            <a:br>
              <a:rPr lang="ar-SA" b="1" dirty="0" smtClean="0"/>
            </a:br>
            <a:endParaRPr lang="ar-SA" b="1"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مجلس الإمارات للتنافسية</a:t>
            </a:r>
          </a:p>
        </p:txBody>
      </p:sp>
    </p:spTree>
    <p:extLst>
      <p:ext uri="{BB962C8B-B14F-4D97-AF65-F5344CB8AC3E}">
        <p14:creationId xmlns:p14="http://schemas.microsoft.com/office/powerpoint/2010/main" val="376432511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18 مايو 2009 مجلس الإمارات للتمريض والقبالة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182</a:t>
            </a:fld>
            <a:endParaRPr lang="en-US" dirty="0">
              <a:solidFill>
                <a:prstClr val="white"/>
              </a:solidFill>
            </a:endParaRPr>
          </a:p>
        </p:txBody>
      </p:sp>
      <p:sp>
        <p:nvSpPr>
          <p:cNvPr id="9" name="Content Placeholder 2"/>
          <p:cNvSpPr txBox="1">
            <a:spLocks/>
          </p:cNvSpPr>
          <p:nvPr/>
        </p:nvSpPr>
        <p:spPr bwMode="auto">
          <a:xfrm>
            <a:off x="304800" y="838200"/>
            <a:ext cx="4909783"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نائب رئيس الدولة رئيس مجلس الوزراء حاكم دبي، قراراً لمجلس الوزراء بإنشاء مجلس الإمارات للتمريض والقبالة</a:t>
            </a:r>
          </a:p>
          <a:p>
            <a:pPr indent="0" algn="just">
              <a:lnSpc>
                <a:spcPct val="150000"/>
              </a:lnSpc>
              <a:buNone/>
            </a:pPr>
            <a:r>
              <a:rPr lang="ar-SA" dirty="0" smtClean="0"/>
              <a:t>يتبع المجلس وزارة الصحة ويهدف المجلس إلى الارتقاء بمستوى المهنة وتنميتها وتطويرها وفقاً لأعلى المعايير المتبعة عالمياً في هذا المجال والتي تضمن حماية وسلامة وتعزيز صحة أفراد المجتمع </a:t>
            </a:r>
            <a:endParaRPr lang="ar-SA"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بإنشاء</a:t>
            </a:r>
            <a:r>
              <a:rPr lang="ar-SA" dirty="0" smtClean="0"/>
              <a:t> مجلس </a:t>
            </a:r>
            <a:r>
              <a:rPr lang="ar-SA" dirty="0"/>
              <a:t>الإمارات للتمريض </a:t>
            </a:r>
            <a:r>
              <a:rPr lang="ar-SA" dirty="0" smtClean="0"/>
              <a:t>والقبالة</a:t>
            </a:r>
            <a:endParaRPr lang="ar-SA"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44121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24 يونيو 2009 تأسيس مصرف الإمارات للتنمية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183</a:t>
            </a:fld>
            <a:endParaRPr lang="en-US" dirty="0">
              <a:solidFill>
                <a:prstClr val="white"/>
              </a:solidFill>
            </a:endParaRPr>
          </a:p>
        </p:txBody>
      </p:sp>
      <p:sp>
        <p:nvSpPr>
          <p:cNvPr id="5" name="TextBox 4"/>
          <p:cNvSpPr txBox="1"/>
          <p:nvPr/>
        </p:nvSpPr>
        <p:spPr>
          <a:xfrm>
            <a:off x="304800" y="838200"/>
            <a:ext cx="4933016" cy="4362733"/>
          </a:xfrm>
          <a:prstGeom prst="rect">
            <a:avLst/>
          </a:prstGeom>
          <a:noFill/>
          <a:ln>
            <a:noFill/>
          </a:ln>
        </p:spPr>
        <p:txBody>
          <a:bodyPr wrap="square" rtlCol="0">
            <a:spAutoFit/>
          </a:bodyPr>
          <a:lstStyle/>
          <a:p>
            <a:pPr algn="just" rtl="1">
              <a:lnSpc>
                <a:spcPct val="150000"/>
              </a:lnSpc>
              <a:buClr>
                <a:srgbClr val="C00000"/>
              </a:buClr>
            </a:pPr>
            <a:r>
              <a:rPr lang="ar-SA" dirty="0" smtClean="0"/>
              <a:t>وافق </a:t>
            </a:r>
            <a:r>
              <a:rPr lang="ar-SA" dirty="0"/>
              <a:t>المجلس </a:t>
            </a:r>
            <a:r>
              <a:rPr lang="ar-SA" dirty="0" smtClean="0"/>
              <a:t>برأسة سمو الشيخ محمد بن رشد آل مكتوم </a:t>
            </a:r>
            <a:r>
              <a:rPr lang="ar-SA" dirty="0"/>
              <a:t>نائب رئيس الدولة رئيس مجلس الوزراء حاكم دبي على مشروع قانون اتحادي بشأن تأسيس مصرف الإمارات للتنمية برأس مال مصرح به يصل إلى عشرة مليارات درهم، على أن يتم إصدار رأس المال الأول بقيمة خمسة مليارات درهم مدفوعة بالكامل من قبل الحكومة، </a:t>
            </a:r>
            <a:endParaRPr lang="ar-SA" dirty="0" smtClean="0"/>
          </a:p>
          <a:p>
            <a:pPr algn="just" rtl="1">
              <a:lnSpc>
                <a:spcPct val="150000"/>
              </a:lnSpc>
              <a:buClr>
                <a:srgbClr val="C00000"/>
              </a:buClr>
            </a:pPr>
            <a:r>
              <a:rPr lang="ar-SA" dirty="0" smtClean="0"/>
              <a:t>يهدف المصرف </a:t>
            </a:r>
            <a:r>
              <a:rPr lang="ar-SA" dirty="0"/>
              <a:t>على تنمية القطاعات المختلفة في الدولة ودعمها، واستكمال الإجراءات التي اتخذتها بشأن المصرف العقاري ومصرف الإمارات </a:t>
            </a:r>
            <a:r>
              <a:rPr lang="ar-SA" dirty="0" smtClean="0"/>
              <a:t>الصناعي</a:t>
            </a:r>
          </a:p>
          <a:p>
            <a:pPr algn="just" rtl="1">
              <a:lnSpc>
                <a:spcPct val="150000"/>
              </a:lnSpc>
              <a:buClr>
                <a:srgbClr val="C00000"/>
              </a:buClr>
            </a:pPr>
            <a:endParaRPr lang="en-US"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816" y="907016"/>
            <a:ext cx="3810000" cy="272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a:t>
            </a:r>
            <a:r>
              <a:rPr lang="ar-SA" dirty="0"/>
              <a:t>تأسيس مصرف الإمارات للتنمية</a:t>
            </a:r>
          </a:p>
        </p:txBody>
      </p:sp>
    </p:spTree>
    <p:extLst>
      <p:ext uri="{BB962C8B-B14F-4D97-AF65-F5344CB8AC3E}">
        <p14:creationId xmlns:p14="http://schemas.microsoft.com/office/powerpoint/2010/main" val="324111979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25 يونيو 2009 مشروع تطوير الخدمات الحكومية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184</a:t>
            </a:fld>
            <a:endParaRPr lang="en-US" dirty="0">
              <a:solidFill>
                <a:prstClr val="white"/>
              </a:solidFill>
            </a:endParaRPr>
          </a:p>
        </p:txBody>
      </p:sp>
      <p:sp>
        <p:nvSpPr>
          <p:cNvPr id="17" name="Content Placeholder 2"/>
          <p:cNvSpPr txBox="1">
            <a:spLocks/>
          </p:cNvSpPr>
          <p:nvPr/>
        </p:nvSpPr>
        <p:spPr bwMode="auto">
          <a:xfrm>
            <a:off x="304799" y="762000"/>
            <a:ext cx="4953001"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أطلق صاحب السمو الشيخ محمد بن راشد آل مكتوم، </a:t>
            </a:r>
            <a:r>
              <a:rPr lang="ar-SA" dirty="0"/>
              <a:t>نائب رئيس الدولة رئيس مجلس الوزراء حاكم دبي، مشروع </a:t>
            </a:r>
            <a:r>
              <a:rPr lang="ar-SA" dirty="0" smtClean="0"/>
              <a:t>تطوير الخدمات الحكومية وتهدف إلى تطوير الخدمات الحكومية الاتحادية وتحسينها، بحيث تعكس إحدى أولويات خطة الحكومة الإستراتيجية، التي تركز على توفير أجود الخدمات للمواطنين والمتعاملين مع الوزارات والهيئات الاتحادية</a:t>
            </a:r>
          </a:p>
          <a:p>
            <a:pPr indent="0" algn="just">
              <a:lnSpc>
                <a:spcPct val="150000"/>
              </a:lnSpc>
              <a:buFont typeface="Wingdings 3" pitchFamily="18" charset="2"/>
              <a:buNone/>
            </a:pPr>
            <a:endParaRPr lang="ar-SA" b="1" dirty="0" smtClean="0"/>
          </a:p>
          <a:p>
            <a:pPr algn="just">
              <a:lnSpc>
                <a:spcPct val="150000"/>
              </a:lnSpc>
            </a:pPr>
            <a:endParaRPr lang="ar-SA" b="1" dirty="0" smtClean="0"/>
          </a:p>
          <a:p>
            <a:pPr algn="just">
              <a:lnSpc>
                <a:spcPct val="150000"/>
              </a:lnSpc>
            </a:pPr>
            <a:endParaRPr lang="ar-SA" dirty="0"/>
          </a:p>
        </p:txBody>
      </p:sp>
      <p:pic>
        <p:nvPicPr>
          <p:cNvPr id="18" name="Picture 3" descr="C:\Users\atraf.shehab\Pictures\June-24-09-Zdhous-b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799"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مشروع تطوير الخدمات الحكومية </a:t>
            </a:r>
          </a:p>
        </p:txBody>
      </p:sp>
    </p:spTree>
    <p:extLst>
      <p:ext uri="{BB962C8B-B14F-4D97-AF65-F5344CB8AC3E}">
        <p14:creationId xmlns:p14="http://schemas.microsoft.com/office/powerpoint/2010/main" val="38458123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29 يونيو 2009 برنامج الشيخ خليفة للتميز الحكومي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185</a:t>
            </a:fld>
            <a:endParaRPr lang="en-US" dirty="0">
              <a:solidFill>
                <a:prstClr val="white"/>
              </a:solidFill>
            </a:endParaRPr>
          </a:p>
        </p:txBody>
      </p:sp>
      <p:pic>
        <p:nvPicPr>
          <p:cNvPr id="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54" t="4107" r="2388" b="12631"/>
          <a:stretch/>
        </p:blipFill>
        <p:spPr bwMode="auto">
          <a:xfrm>
            <a:off x="5257799" y="914400"/>
            <a:ext cx="37428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2"/>
          <p:cNvSpPr txBox="1">
            <a:spLocks/>
          </p:cNvSpPr>
          <p:nvPr/>
        </p:nvSpPr>
        <p:spPr bwMode="auto">
          <a:xfrm>
            <a:off x="304800" y="762000"/>
            <a:ext cx="495299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أطلق صاحب السمو الشيخ محمد بن راشد آل مكتوم، </a:t>
            </a:r>
            <a:r>
              <a:rPr lang="ar-SA" dirty="0"/>
              <a:t>نائب رئيس الدولة رئيس مجلس الوزراء حاكم دبي، برنامج </a:t>
            </a:r>
            <a:r>
              <a:rPr lang="ar-SA" dirty="0" smtClean="0"/>
              <a:t>الشيخ خليفة بن زايد آل نهيان للتميز الحكومي، وذلك انطلاقاً من رؤية سموه بجعل حكومة دولة الإمارات من أفضل الحكومات على مستوى العالم.</a:t>
            </a:r>
          </a:p>
          <a:p>
            <a:pPr indent="0" algn="just">
              <a:lnSpc>
                <a:spcPct val="150000"/>
              </a:lnSpc>
              <a:buNone/>
            </a:pPr>
            <a:r>
              <a:rPr lang="ar-SA" dirty="0"/>
              <a:t>يسعى </a:t>
            </a:r>
            <a:r>
              <a:rPr lang="ar-SA" dirty="0" smtClean="0"/>
              <a:t>البرنامج  الي تمكين </a:t>
            </a:r>
            <a:r>
              <a:rPr lang="ar-SA" dirty="0"/>
              <a:t>القطاع الحكومي بالدولة من التفوق في أنظمته وأدائه وخدماته </a:t>
            </a:r>
            <a:r>
              <a:rPr lang="ar-SA" dirty="0" smtClean="0"/>
              <a:t>ونتائجه</a:t>
            </a:r>
          </a:p>
          <a:p>
            <a:pPr indent="0" algn="just">
              <a:lnSpc>
                <a:spcPct val="150000"/>
              </a:lnSpc>
              <a:buFont typeface="Wingdings 3" pitchFamily="18" charset="2"/>
              <a:buNone/>
            </a:pPr>
            <a:endParaRPr lang="ar-SA" b="1" dirty="0" smtClean="0"/>
          </a:p>
          <a:p>
            <a:pPr indent="0" algn="just">
              <a:lnSpc>
                <a:spcPct val="150000"/>
              </a:lnSpc>
              <a:buNone/>
            </a:pP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برنامج الشيخ خليفة للتميز </a:t>
            </a:r>
            <a:r>
              <a:rPr lang="ar-SA" dirty="0" smtClean="0"/>
              <a:t>الحكومي</a:t>
            </a:r>
            <a:endParaRPr lang="ar-SA" dirty="0"/>
          </a:p>
        </p:txBody>
      </p:sp>
    </p:spTree>
    <p:extLst>
      <p:ext uri="{BB962C8B-B14F-4D97-AF65-F5344CB8AC3E}">
        <p14:creationId xmlns:p14="http://schemas.microsoft.com/office/powerpoint/2010/main" val="719035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يوليو 2009 إستراتيجية الاتصال الحكومي للحكومة الاتحادية</a:t>
            </a:r>
          </a:p>
        </p:txBody>
      </p:sp>
      <p:sp>
        <p:nvSpPr>
          <p:cNvPr id="3" name="Content Placeholder 2"/>
          <p:cNvSpPr>
            <a:spLocks noGrp="1"/>
          </p:cNvSpPr>
          <p:nvPr>
            <p:ph idx="1"/>
          </p:nvPr>
        </p:nvSpPr>
        <p:spPr>
          <a:xfrm>
            <a:off x="228600" y="838200"/>
            <a:ext cx="5029200" cy="5791200"/>
          </a:xfrm>
          <a:ln>
            <a:noFill/>
          </a:ln>
        </p:spPr>
        <p:txBody>
          <a:bodyPr/>
          <a:lstStyle/>
          <a:p>
            <a:pPr indent="0" algn="just">
              <a:lnSpc>
                <a:spcPct val="150000"/>
              </a:lnSpc>
              <a:buNone/>
            </a:pPr>
            <a:r>
              <a:rPr lang="ar-SA" dirty="0" smtClean="0"/>
              <a:t>اعتمد </a:t>
            </a:r>
            <a:r>
              <a:rPr lang="ar-SA" dirty="0"/>
              <a:t>صاحب السمو الشيخ محمد بن راشد آل مكتوم، نائب رئيس الدولة رئيس مجلس الوزراء حاكم دبي، </a:t>
            </a:r>
            <a:r>
              <a:rPr lang="ar-SA" dirty="0" smtClean="0"/>
              <a:t>إستراتيجية </a:t>
            </a:r>
            <a:r>
              <a:rPr lang="ar-SA" dirty="0"/>
              <a:t>الاتصال الحكومي للحكومة </a:t>
            </a:r>
            <a:r>
              <a:rPr lang="ar-SA" dirty="0" smtClean="0"/>
              <a:t>الاتحادية. وتضمنت </a:t>
            </a:r>
            <a:r>
              <a:rPr lang="ar-SA" dirty="0"/>
              <a:t>مجموعة محاور رئيسية لتعزيز صورة دولة الإمارات، إضافة إلى بناء نظام متكامل للاتصال الحكومي في الجهات </a:t>
            </a:r>
            <a:r>
              <a:rPr lang="ar-SA" dirty="0" smtClean="0"/>
              <a:t>الاتحادية. </a:t>
            </a:r>
          </a:p>
          <a:p>
            <a:pPr indent="0" algn="just">
              <a:lnSpc>
                <a:spcPct val="150000"/>
              </a:lnSpc>
              <a:buNone/>
            </a:pPr>
            <a:r>
              <a:rPr lang="ar-SA" dirty="0" smtClean="0"/>
              <a:t>وركزت </a:t>
            </a:r>
            <a:r>
              <a:rPr lang="ar-SA" dirty="0"/>
              <a:t>إستراتيجية الاتصال الحكومي على تحقيق التوازن بين بناء نظام متكامل للاتصال الحكومي من جانب وبين التصدي الفعال والعاجل للقضايا الإعلامية ذات الأولوية من جانب آخر، حيث شملت الإستراتيجية مجموعة محاور يتفرع من كل محور عدد من الأهداف الإستراتيجية والمبادرات التي يسهل قياسها من خلال معايير أداء واضحة ومحددة.</a:t>
            </a:r>
          </a:p>
          <a:p>
            <a:pPr indent="0" algn="just">
              <a:lnSpc>
                <a:spcPct val="150000"/>
              </a:lnSpc>
              <a:buNone/>
            </a:pP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186</a:t>
            </a:fld>
            <a:endParaRPr lang="en-US" dirty="0">
              <a:solidFill>
                <a:prstClr val="white"/>
              </a:solidFill>
            </a:endParaRP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إعتمد </a:t>
            </a:r>
            <a:r>
              <a:rPr lang="ar-SA" dirty="0"/>
              <a:t>إستراتيجية الاتصال الحكومي للحكومة </a:t>
            </a:r>
            <a:r>
              <a:rPr lang="ar-SA" dirty="0" smtClean="0"/>
              <a:t>الاتحادية</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22294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22 يوليو 2009صندوق دبي للدعم </a:t>
            </a:r>
            <a:r>
              <a:rPr lang="ar-SA" dirty="0" smtClean="0"/>
              <a:t>المالي</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187</a:t>
            </a:fld>
            <a:endParaRPr lang="en-US" dirty="0">
              <a:solidFill>
                <a:prstClr val="white"/>
              </a:solidFill>
            </a:endParaRPr>
          </a:p>
        </p:txBody>
      </p:sp>
      <p:sp>
        <p:nvSpPr>
          <p:cNvPr id="5" name="Content Placeholder 2"/>
          <p:cNvSpPr txBox="1">
            <a:spLocks/>
          </p:cNvSpPr>
          <p:nvPr/>
        </p:nvSpPr>
        <p:spPr bwMode="auto">
          <a:xfrm>
            <a:off x="228601" y="762000"/>
            <a:ext cx="5029200" cy="571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صاحب السمو الشيخ محمد بن راشد آل مكتوم، </a:t>
            </a:r>
            <a:r>
              <a:rPr lang="ar-SA" dirty="0"/>
              <a:t>نائب رئيس الدولة رئيس مجلس الوزراء حاكم دبي، </a:t>
            </a:r>
            <a:r>
              <a:rPr lang="ar-SA" dirty="0" smtClean="0"/>
              <a:t>قانوناً بإنشاء صندوق دبي للدعم المالي "صندوق الدعم". الصندوق مسؤولاً بالنيابة عن حكومة دبي عن إدارة العوائد الناتجة عن برنامج إصدار السندات البالغة قيمته الإجمالية (20) مليار دولار، وسيقوم بمنح القروض والتسهيلات الائتمانية على أساس تجاري بحت للجهات الحكومية وغير الحكومية التي تقوم بتنفيذ المشاريع الإستراتيجية والتطويرية في إمارة دبي، حيث سيتم تقييم كل طلب مقدم للحصول على الدعم على حدة ووفق معايير محددة سلفاً لضمان كفاءة تخصيص الأموال وانسجامها مع إستراتيجية دبي للنمو على المدى الطويل. و يهدف إلى تقديم الدعم المالي والسيولة النقدية للجهات الحكومية وغير الحكومية التي تعمل على مشاريع في دبي تتصف بأهميتها الإستراتيجية وتدعم التنمية الاقتصادية للإمارة.</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صندوق دبي للدعم المالي "صندوق الدعم"</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65669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سبتمبر 2009  افتتاح مترو دبي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188</a:t>
            </a:fld>
            <a:endParaRPr lang="en-US" dirty="0">
              <a:solidFill>
                <a:prstClr val="white"/>
              </a:solidFill>
            </a:endParaRPr>
          </a:p>
        </p:txBody>
      </p:sp>
      <p:sp>
        <p:nvSpPr>
          <p:cNvPr id="11" name="Content Placeholder 2"/>
          <p:cNvSpPr txBox="1">
            <a:spLocks/>
          </p:cNvSpPr>
          <p:nvPr/>
        </p:nvSpPr>
        <p:spPr bwMode="auto">
          <a:xfrm>
            <a:off x="228600" y="762000"/>
            <a:ext cx="5029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افتتاح </a:t>
            </a:r>
            <a:r>
              <a:rPr lang="ar-SA" dirty="0"/>
              <a:t>صاحب السمو الشيخ محمد بن راشد آل مكتوم، نائب رئيس الدولة رئيس مجلس الوزراء حاكم دبي، مترو </a:t>
            </a:r>
            <a:r>
              <a:rPr lang="ar-SA" dirty="0" smtClean="0"/>
              <a:t>دبي وهو شبكة مترو آلي بدون سائق تم افتتاحه في الساعة  09:09:09 مساءً</a:t>
            </a:r>
          </a:p>
          <a:p>
            <a:pPr indent="0" algn="just">
              <a:lnSpc>
                <a:spcPct val="150000"/>
              </a:lnSpc>
              <a:buNone/>
            </a:pPr>
            <a:r>
              <a:rPr lang="ar-SA" dirty="0" smtClean="0"/>
              <a:t>يهدف المشروع إلى تخفيف حدة الازدحام المروري، وتخفيض الوقت المستغرق أثناء التنقل بالمواصلات، والتخفيف من التلوث الناتج عن وسائل المواصلات الاعتيادية، وسيشكل حلقة ربط رئيسية تربطها مع مطار دبي الدولي</a:t>
            </a:r>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indent="0" algn="just">
              <a:lnSpc>
                <a:spcPct val="150000"/>
              </a:lnSpc>
              <a:buFont typeface="Wingdings 3" pitchFamily="18" charset="2"/>
              <a:buNone/>
            </a:pPr>
            <a:endParaRPr lang="ar-SA" b="1" dirty="0" smtClean="0"/>
          </a:p>
          <a:p>
            <a:pPr algn="just">
              <a:lnSpc>
                <a:spcPct val="150000"/>
              </a:lnSpc>
            </a:pPr>
            <a:endParaRPr lang="ar-S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يفتتح مترو </a:t>
            </a:r>
            <a:r>
              <a:rPr lang="ar-SA" dirty="0"/>
              <a:t>دبي </a:t>
            </a:r>
          </a:p>
        </p:txBody>
      </p:sp>
    </p:spTree>
    <p:extLst>
      <p:ext uri="{BB962C8B-B14F-4D97-AF65-F5344CB8AC3E}">
        <p14:creationId xmlns:p14="http://schemas.microsoft.com/office/powerpoint/2010/main" val="7473810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31 اغسطس 2009 المجلس الأعلى للطاقة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189</a:t>
            </a:fld>
            <a:endParaRPr lang="en-US" dirty="0">
              <a:solidFill>
                <a:prstClr val="white"/>
              </a:solidFill>
            </a:endParaRPr>
          </a:p>
        </p:txBody>
      </p:sp>
      <p:sp>
        <p:nvSpPr>
          <p:cNvPr id="8" name="Content Placeholder 2"/>
          <p:cNvSpPr>
            <a:spLocks noGrp="1"/>
          </p:cNvSpPr>
          <p:nvPr>
            <p:ph idx="1"/>
          </p:nvPr>
        </p:nvSpPr>
        <p:spPr>
          <a:xfrm>
            <a:off x="304800" y="838200"/>
            <a:ext cx="4953000" cy="54864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a:t>
            </a:r>
            <a:r>
              <a:rPr lang="ar-SA" dirty="0" smtClean="0"/>
              <a:t>، قانون بإنشاء </a:t>
            </a:r>
            <a:r>
              <a:rPr lang="ar-SA" dirty="0"/>
              <a:t>المجلس الأعلى </a:t>
            </a:r>
            <a:r>
              <a:rPr lang="ar-SA" dirty="0" smtClean="0"/>
              <a:t>للطاقة</a:t>
            </a:r>
          </a:p>
          <a:p>
            <a:pPr indent="0" algn="just">
              <a:lnSpc>
                <a:spcPct val="150000"/>
              </a:lnSpc>
              <a:buNone/>
            </a:pPr>
            <a:r>
              <a:rPr lang="ar-SA" dirty="0" smtClean="0"/>
              <a:t>المجلس </a:t>
            </a:r>
            <a:r>
              <a:rPr lang="ar-SA" dirty="0"/>
              <a:t>يهدف إلى تحقيق ضمان تأمين إمداد الطاقة إلى الإمارة من خلال توفير مصادر الطاقة الأساسية بتكلفة معقولة وتقليل الآثار البيئية السلبية الناتجة عنه ووضع معايير الجودة والتأكد من أن مقدمي خدمات الطاقة يطبقون تلك المعايير بشكل دقيق وتقديم الإرشادات والتوجيهات لمقدمي خدمات الطاقة بشأن أولويات سياسات قطاع الطاقة وأنشطتها </a:t>
            </a:r>
            <a:r>
              <a:rPr lang="ar-SA" dirty="0" smtClean="0"/>
              <a:t>المختلفة</a:t>
            </a:r>
            <a:endParaRPr lang="en-US" b="1"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المجلس الأعلى للطاقة</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396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نوفمبر 1999 إنشاء جائزة الصحافة العربية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a:t>
            </a:fld>
            <a:endParaRPr lang="en-US" dirty="0">
              <a:solidFill>
                <a:prstClr val="white"/>
              </a:solidFill>
            </a:endParaRPr>
          </a:p>
        </p:txBody>
      </p:sp>
      <p:sp>
        <p:nvSpPr>
          <p:cNvPr id="7" name="Content Placeholder 2"/>
          <p:cNvSpPr>
            <a:spLocks noGrp="1"/>
          </p:cNvSpPr>
          <p:nvPr>
            <p:ph idx="1"/>
          </p:nvPr>
        </p:nvSpPr>
        <p:spPr>
          <a:xfrm>
            <a:off x="304800" y="838200"/>
            <a:ext cx="4876800" cy="4648200"/>
          </a:xfrm>
          <a:ln>
            <a:noFill/>
          </a:ln>
        </p:spPr>
        <p:txBody>
          <a:bodyPr/>
          <a:lstStyle/>
          <a:p>
            <a:pPr indent="0" algn="just">
              <a:lnSpc>
                <a:spcPct val="150000"/>
              </a:lnSpc>
              <a:buNone/>
            </a:pPr>
            <a:r>
              <a:rPr lang="ar-SA" dirty="0" smtClean="0"/>
              <a:t>بمبادرة </a:t>
            </a:r>
            <a:r>
              <a:rPr lang="ar-SA" dirty="0"/>
              <a:t>من صاحب السمو الشيخ محمد بن راشد آل </a:t>
            </a:r>
            <a:r>
              <a:rPr lang="ar-SA" dirty="0" smtClean="0"/>
              <a:t>مكتوم </a:t>
            </a:r>
            <a:r>
              <a:rPr lang="ar-SA" dirty="0"/>
              <a:t>بصفته ولي عهد دبي وزير الدفاع آنذاك، أنشئت جائزة الصحافة العربية </a:t>
            </a:r>
          </a:p>
          <a:p>
            <a:pPr indent="0" algn="just">
              <a:lnSpc>
                <a:spcPct val="150000"/>
              </a:lnSpc>
              <a:buNone/>
            </a:pPr>
            <a:r>
              <a:rPr lang="ar-SA" dirty="0" smtClean="0"/>
              <a:t>الهدف من </a:t>
            </a:r>
            <a:r>
              <a:rPr lang="ar-SA" dirty="0"/>
              <a:t>جائزة الصحافة العربية </a:t>
            </a:r>
            <a:r>
              <a:rPr lang="ar-SA" dirty="0" smtClean="0"/>
              <a:t>هو </a:t>
            </a:r>
            <a:r>
              <a:rPr lang="ar-SA" dirty="0"/>
              <a:t>المساهمة في تقدم الصحافة العربية، وتشجيع الصحافيين العرب على الإبداع والتجويد من خلال تكريم المتفوقين والمتميزين منهم. وعهد سموه إلى نادي دبي للصحافة مهمة تأسيس الجائزة، ووضع نظم العمل الكفيلة بضمان نزاهتها وموضوعيتها وشموليتها العربية.</a:t>
            </a:r>
          </a:p>
          <a:p>
            <a:pPr indent="0" algn="just">
              <a:lnSpc>
                <a:spcPct val="150000"/>
              </a:lnSpc>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7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a:t>
            </a:r>
            <a:r>
              <a:rPr lang="ar-SA" dirty="0" smtClean="0"/>
              <a:t>يتوسط الفائزين بجائزة </a:t>
            </a:r>
            <a:r>
              <a:rPr lang="ar-SA" dirty="0"/>
              <a:t>الصحافة العربية </a:t>
            </a:r>
            <a:endParaRPr lang="en-US" dirty="0"/>
          </a:p>
        </p:txBody>
      </p:sp>
    </p:spTree>
    <p:extLst>
      <p:ext uri="{BB962C8B-B14F-4D97-AF65-F5344CB8AC3E}">
        <p14:creationId xmlns:p14="http://schemas.microsoft.com/office/powerpoint/2010/main" val="87824877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31 اغسطس 2009 دائرة شؤون النفط</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190</a:t>
            </a:fld>
            <a:endParaRPr lang="en-US" dirty="0">
              <a:solidFill>
                <a:prstClr val="white"/>
              </a:solidFill>
            </a:endParaRPr>
          </a:p>
        </p:txBody>
      </p:sp>
      <p:sp>
        <p:nvSpPr>
          <p:cNvPr id="5" name="TextBox 4"/>
          <p:cNvSpPr txBox="1"/>
          <p:nvPr/>
        </p:nvSpPr>
        <p:spPr>
          <a:xfrm>
            <a:off x="304800" y="762000"/>
            <a:ext cx="4953000" cy="4362733"/>
          </a:xfrm>
          <a:prstGeom prst="rect">
            <a:avLst/>
          </a:prstGeom>
          <a:noFill/>
          <a:ln>
            <a:noFill/>
          </a:ln>
        </p:spPr>
        <p:txBody>
          <a:bodyPr wrap="square" rtlCol="0">
            <a:spAutoFit/>
          </a:bodyPr>
          <a:lstStyle/>
          <a:p>
            <a:pPr algn="just" rtl="1">
              <a:lnSpc>
                <a:spcPct val="150000"/>
              </a:lnSpc>
            </a:pPr>
            <a:r>
              <a:rPr lang="ar-SA" dirty="0" smtClean="0"/>
              <a:t>أمر صاحب </a:t>
            </a:r>
            <a:r>
              <a:rPr lang="ar-SA" dirty="0"/>
              <a:t>السمو الشيخ محمد بن راشد آل مكتوم، نائب رئيس الدولة رئيس مجلس الوزراء حاكم دبي، بإنشاء دائرة شؤون </a:t>
            </a:r>
            <a:r>
              <a:rPr lang="ar-SA" dirty="0" smtClean="0"/>
              <a:t>النفط. </a:t>
            </a:r>
          </a:p>
          <a:p>
            <a:pPr algn="just" rtl="1">
              <a:lnSpc>
                <a:spcPct val="150000"/>
              </a:lnSpc>
            </a:pPr>
            <a:r>
              <a:rPr lang="ar-SA" dirty="0" smtClean="0"/>
              <a:t>تتولى </a:t>
            </a:r>
            <a:r>
              <a:rPr lang="ar-SA" dirty="0"/>
              <a:t>دائرة شؤون النفط القيام بمهام الرقابة على انتاج وبيع وتصدير النفط الخام في الإمارة والإشراف والرقابة على مبيعاته للشركات العالمية في الإمارة وإعداد وحفظ سجلات خاصة بها والإشراف على تنظيمها وترخيص الأنشطة الخاصة بالنفط ومشتقاته بالتنسيق مع الجهات الحكومية المختصة في الإمارة والتنسيق والتعاون مع الجهات الحكومية المختصة في الإمارة لتحقيق التنمية الاقتصادية الشاملة فيها من خلال أنشطتها المتعلقة في مجال </a:t>
            </a:r>
            <a:r>
              <a:rPr lang="ar-SA" dirty="0" smtClean="0"/>
              <a:t>النفط</a:t>
            </a:r>
            <a:endParaRPr lang="ar-SA" dirty="0"/>
          </a:p>
        </p:txBody>
      </p:sp>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دائرة شؤون </a:t>
            </a:r>
            <a:r>
              <a:rPr lang="ar-SA" dirty="0" smtClean="0"/>
              <a:t>النفط</a:t>
            </a:r>
            <a:endParaRPr lang="ar-SA"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10411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نوفمبر 2009 ملتقى المصدرين الأول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191</a:t>
            </a:fld>
            <a:endParaRPr lang="en-US" dirty="0">
              <a:solidFill>
                <a:prstClr val="white"/>
              </a:solidFill>
            </a:endParaRPr>
          </a:p>
        </p:txBody>
      </p:sp>
      <p:sp>
        <p:nvSpPr>
          <p:cNvPr id="7" name="Content Placeholder 2"/>
          <p:cNvSpPr>
            <a:spLocks noGrp="1"/>
          </p:cNvSpPr>
          <p:nvPr>
            <p:ph idx="1"/>
          </p:nvPr>
        </p:nvSpPr>
        <p:spPr>
          <a:xfrm>
            <a:off x="304800" y="762000"/>
            <a:ext cx="4953000" cy="5791200"/>
          </a:xfrm>
          <a:ln>
            <a:noFill/>
          </a:ln>
        </p:spPr>
        <p:txBody>
          <a:bodyPr/>
          <a:lstStyle/>
          <a:p>
            <a:pPr indent="0" algn="just">
              <a:lnSpc>
                <a:spcPct val="150000"/>
              </a:lnSpc>
              <a:buNone/>
            </a:pPr>
            <a:r>
              <a:rPr lang="ar-SA" dirty="0" smtClean="0"/>
              <a:t>حضر </a:t>
            </a:r>
            <a:r>
              <a:rPr lang="ar-SA" dirty="0"/>
              <a:t>صاحب السمو الشيخ محمد بن راشد آل مكتوم، نائب رئيس الدولة رئيس مجلس الوزراء حاكم دبي، جانباً من الجلسة الختامية لملتقى المصدرين </a:t>
            </a:r>
            <a:r>
              <a:rPr lang="ar-SA" dirty="0" smtClean="0"/>
              <a:t>الأول</a:t>
            </a:r>
          </a:p>
          <a:p>
            <a:pPr indent="0" algn="just">
              <a:lnSpc>
                <a:spcPct val="150000"/>
              </a:lnSpc>
              <a:buNone/>
            </a:pPr>
            <a:r>
              <a:rPr lang="ar-SA" dirty="0" smtClean="0"/>
              <a:t>نظم الملتقي مؤسسة </a:t>
            </a:r>
            <a:r>
              <a:rPr lang="ar-SA" dirty="0"/>
              <a:t>دبي لتنمية الصادرات تحت شعار "معاً لدعم صادرات الإمارات". </a:t>
            </a:r>
          </a:p>
          <a:p>
            <a:pPr indent="0" algn="just">
              <a:lnSpc>
                <a:spcPct val="150000"/>
              </a:lnSpc>
              <a:buNone/>
            </a:pPr>
            <a:r>
              <a:rPr lang="ar-SA" dirty="0" smtClean="0"/>
              <a:t>حضر الملتقى عدد من </a:t>
            </a:r>
            <a:r>
              <a:rPr lang="ar-SA" dirty="0"/>
              <a:t>مسؤولين حكوميين وممثلي شركات القطاع الخاص العاملة في قطاعي الصناعة والتصدير في </a:t>
            </a:r>
            <a:r>
              <a:rPr lang="ar-SA" dirty="0" smtClean="0"/>
              <a:t>الدولة</a:t>
            </a:r>
            <a:endParaRPr lang="ar-SA" dirty="0"/>
          </a:p>
          <a:p>
            <a:pPr indent="0" algn="just">
              <a:lnSpc>
                <a:spcPct val="150000"/>
              </a:lnSpc>
              <a:buNone/>
            </a:pP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يحضر </a:t>
            </a:r>
            <a:r>
              <a:rPr lang="ar-SA" dirty="0"/>
              <a:t>ملتقى المصدرين الأول</a:t>
            </a:r>
          </a:p>
          <a:p>
            <a:pPr rtl="1">
              <a:buClr>
                <a:srgbClr val="C00000"/>
              </a:buClr>
            </a:pPr>
            <a:endParaRPr lang="ar-SA" dirty="0"/>
          </a:p>
        </p:txBody>
      </p:sp>
    </p:spTree>
    <p:extLst>
      <p:ext uri="{BB962C8B-B14F-4D97-AF65-F5344CB8AC3E}">
        <p14:creationId xmlns:p14="http://schemas.microsoft.com/office/powerpoint/2010/main" val="401230918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10 نوفمبر 2009 المجلس الاتحادي للتركيبة السكانية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192</a:t>
            </a:fld>
            <a:endParaRPr lang="en-US" dirty="0">
              <a:solidFill>
                <a:prstClr val="white"/>
              </a:solidFill>
            </a:endParaRPr>
          </a:p>
        </p:txBody>
      </p:sp>
      <p:sp>
        <p:nvSpPr>
          <p:cNvPr id="5" name="Content Placeholder 2"/>
          <p:cNvSpPr txBox="1">
            <a:spLocks/>
          </p:cNvSpPr>
          <p:nvPr/>
        </p:nvSpPr>
        <p:spPr bwMode="auto">
          <a:xfrm>
            <a:off x="228600" y="762000"/>
            <a:ext cx="50292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اعتمد صاحب السمو الشيخ محمد بن راشد آل مكتوم </a:t>
            </a:r>
            <a:r>
              <a:rPr lang="ar-SA" dirty="0"/>
              <a:t>نائب رئيس الدولة رئيس مجلس الوزراء حاكم دبي، قرار </a:t>
            </a:r>
            <a:r>
              <a:rPr lang="ar-SA" dirty="0" smtClean="0"/>
              <a:t>إنشاء المجلس الاتحادي للتركيبة السكانية، برئاسة الفريق سمو الشيخ سيف بن زايد آل نهيان، نائب رئيس مجلس الوزراء وزير الداخلية، وإلحاق "مجلس الإمارات للتوطين"؛ الذي يرأسه سمو وزير الداخلية، إلى المجلس الجديد، </a:t>
            </a:r>
          </a:p>
          <a:p>
            <a:pPr indent="0" algn="just">
              <a:lnSpc>
                <a:spcPct val="150000"/>
              </a:lnSpc>
              <a:buNone/>
            </a:pPr>
            <a:r>
              <a:rPr lang="ar-SA" dirty="0" smtClean="0"/>
              <a:t>الهدف من المجلس تنمية وتعزيز قدرة المواطنين وشحن طاقاتهم وتسخيرها لخدمة الوطن</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13" t="2699" r="3725" b="12936"/>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يأمر بإنشاء </a:t>
            </a:r>
            <a:r>
              <a:rPr lang="ar-SA" dirty="0"/>
              <a:t>المجلس الاتحادي للتركيبة السكانية</a:t>
            </a:r>
          </a:p>
        </p:txBody>
      </p:sp>
    </p:spTree>
    <p:extLst>
      <p:ext uri="{BB962C8B-B14F-4D97-AF65-F5344CB8AC3E}">
        <p14:creationId xmlns:p14="http://schemas.microsoft.com/office/powerpoint/2010/main" val="335278533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23 ديسمبر 2009 مجلس الإمارات للماء والكهرباء</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193</a:t>
            </a:fld>
            <a:endParaRPr lang="en-US" dirty="0">
              <a:solidFill>
                <a:prstClr val="white"/>
              </a:solidFill>
            </a:endParaRPr>
          </a:p>
        </p:txBody>
      </p:sp>
      <p:sp>
        <p:nvSpPr>
          <p:cNvPr id="5" name="Content Placeholder 2"/>
          <p:cNvSpPr txBox="1">
            <a:spLocks/>
          </p:cNvSpPr>
          <p:nvPr/>
        </p:nvSpPr>
        <p:spPr bwMode="auto">
          <a:xfrm>
            <a:off x="304800" y="762000"/>
            <a:ext cx="4952999"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أصدر صاحب السمو الشيخ محمد بن راشد آل مكتوم نائب رئيس الدولة رئيس مجلس الوزراء حاكم دبي، قرار بشأن إنشاء مجلس الإمارات للماء والكهرباء</a:t>
            </a:r>
          </a:p>
          <a:p>
            <a:pPr indent="0" algn="just">
              <a:lnSpc>
                <a:spcPct val="150000"/>
              </a:lnSpc>
              <a:buFont typeface="Wingdings 3" pitchFamily="18" charset="2"/>
              <a:buNone/>
            </a:pPr>
            <a:r>
              <a:rPr lang="ar-SA" dirty="0" smtClean="0"/>
              <a:t>الهدف هو التنسيق والتعاون بين الهيئات المعنيّة بالماء والكهرباء في الإمارات المختلفة، حيث ينصّ القرار على أن من أهداف المجلس تشجيع هذه الهيئات على توحيد المواصفات الفنية، وتعزيز المشروعات المشتركة فيما بينها، والتنسيق بين برامج الترشيد في استهلاك المياه والكهرباء من خلال حملات التوعية المستمرّة، ونشر ثقافة الترشيد، والتنسيق حول تبنّي إطار متكامل لإدارة موارد مياه التحلية والمبادرات الخاصة بالطاقة البديلة والمتجدّدة وغيرها من المجالات</a:t>
            </a:r>
            <a:endParaRPr lang="ar-SA"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مجلس الإمارات للماء والكهرباء</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72315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4 يناير 2010 برج خليفة </a:t>
            </a:r>
            <a:endParaRPr lang="en-US" dirty="0"/>
          </a:p>
        </p:txBody>
      </p:sp>
      <p:sp>
        <p:nvSpPr>
          <p:cNvPr id="3" name="Content Placeholder 2"/>
          <p:cNvSpPr>
            <a:spLocks noGrp="1"/>
          </p:cNvSpPr>
          <p:nvPr>
            <p:ph idx="1"/>
          </p:nvPr>
        </p:nvSpPr>
        <p:spPr>
          <a:xfrm>
            <a:off x="381000" y="838200"/>
            <a:ext cx="4800600" cy="4800600"/>
          </a:xfrm>
          <a:ln>
            <a:noFill/>
          </a:ln>
        </p:spPr>
        <p:txBody>
          <a:bodyPr/>
          <a:lstStyle/>
          <a:p>
            <a:pPr indent="0" algn="just">
              <a:lnSpc>
                <a:spcPct val="150000"/>
              </a:lnSpc>
              <a:buNone/>
            </a:pPr>
            <a:r>
              <a:rPr lang="ar-SA" dirty="0"/>
              <a:t>ودشن صاحب السمو الشيخ محمد بن راشد آل مكتوم نائب رئيس الدولة رئيس مجلس الوزراء حاكم دبي </a:t>
            </a:r>
            <a:r>
              <a:rPr lang="ar-SA" dirty="0" smtClean="0"/>
              <a:t>أعلى </a:t>
            </a:r>
            <a:r>
              <a:rPr lang="ar-SA" dirty="0"/>
              <a:t>ناطحة سحاب على وجه </a:t>
            </a:r>
            <a:r>
              <a:rPr lang="ar-SA" dirty="0" smtClean="0"/>
              <a:t>الأرض</a:t>
            </a:r>
            <a:endParaRPr lang="ar-SA" dirty="0"/>
          </a:p>
          <a:p>
            <a:pPr indent="0" algn="just">
              <a:lnSpc>
                <a:spcPct val="150000"/>
              </a:lnSpc>
              <a:buNone/>
            </a:pPr>
            <a:r>
              <a:rPr lang="ar-SA" dirty="0" smtClean="0"/>
              <a:t>وبدأ بناء </a:t>
            </a:r>
            <a:r>
              <a:rPr lang="ar-SA" dirty="0"/>
              <a:t>البرج في 21 سبتمبر 2004 وتم الانتهاء من الهيكلة الخارجية في الأول من أكتوبر 2009، وتم افتتاحه رسمياً في 4 يناير 2010. </a:t>
            </a:r>
          </a:p>
          <a:p>
            <a:pPr indent="0" algn="just">
              <a:lnSpc>
                <a:spcPct val="150000"/>
              </a:lnSpc>
              <a:buNone/>
            </a:pPr>
            <a:r>
              <a:rPr lang="ar-SA" dirty="0"/>
              <a:t>ويضم البرج 37 طابقاً كفندق يحتوي على 403 أجنحة فندقية، وتحتوي طوابقه الأخرى على مكاتب وشقق سكنية، وفيه 57 مصعدا </a:t>
            </a:r>
            <a:r>
              <a:rPr lang="ar-SA" dirty="0" smtClean="0"/>
              <a:t>كهربائيا</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194</a:t>
            </a:fld>
            <a:endParaRPr lang="en-US" dirty="0">
              <a:solidFill>
                <a:prstClr val="white"/>
              </a:solidFill>
            </a:endParaRPr>
          </a:p>
        </p:txBody>
      </p:sp>
      <p:sp>
        <p:nvSpPr>
          <p:cNvPr id="5" name="TextBox 4"/>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يفتتح برج خليفة </a:t>
            </a:r>
            <a:endParaRPr lang="ar-S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576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93953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10 يناير 2010 المكتب الإعلامي لحكومة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195</a:t>
            </a:fld>
            <a:endParaRPr lang="en-US" dirty="0">
              <a:solidFill>
                <a:prstClr val="white"/>
              </a:solidFill>
            </a:endParaRPr>
          </a:p>
        </p:txBody>
      </p:sp>
      <p:sp>
        <p:nvSpPr>
          <p:cNvPr id="11" name="TextBox 10"/>
          <p:cNvSpPr txBox="1"/>
          <p:nvPr/>
        </p:nvSpPr>
        <p:spPr>
          <a:xfrm>
            <a:off x="304800" y="762000"/>
            <a:ext cx="4952999" cy="3365024"/>
          </a:xfrm>
          <a:prstGeom prst="rect">
            <a:avLst/>
          </a:prstGeom>
          <a:noFill/>
          <a:ln>
            <a:noFill/>
          </a:ln>
        </p:spPr>
        <p:txBody>
          <a:bodyPr wrap="square" rtlCol="0">
            <a:spAutoFit/>
          </a:bodyPr>
          <a:lstStyle/>
          <a:p>
            <a:pPr algn="just" rtl="1">
              <a:lnSpc>
                <a:spcPct val="150000"/>
              </a:lnSpc>
            </a:pPr>
            <a:r>
              <a:rPr lang="ar-SA" dirty="0" smtClean="0"/>
              <a:t>أصدر صاحب </a:t>
            </a:r>
            <a:r>
              <a:rPr lang="ar-SA" dirty="0"/>
              <a:t>السمو الشيخ محمد بن راشد آل </a:t>
            </a:r>
            <a:r>
              <a:rPr lang="ar-SA" dirty="0" smtClean="0"/>
              <a:t>مكتوم</a:t>
            </a:r>
            <a:r>
              <a:rPr lang="ar-SA" dirty="0"/>
              <a:t>، رئيس الدولة رئيس مجلس الوزراء حاكم دبي، قانون </a:t>
            </a:r>
            <a:r>
              <a:rPr lang="ar-SA" dirty="0" smtClean="0"/>
              <a:t>بشأن </a:t>
            </a:r>
            <a:r>
              <a:rPr lang="ar-SA" dirty="0"/>
              <a:t>تأسيس "المكتب الإعلامي لحكومة </a:t>
            </a:r>
            <a:r>
              <a:rPr lang="ar-SA" dirty="0" smtClean="0"/>
              <a:t>دبي"</a:t>
            </a:r>
          </a:p>
          <a:p>
            <a:pPr algn="just" rtl="1">
              <a:lnSpc>
                <a:spcPct val="150000"/>
              </a:lnSpc>
            </a:pPr>
            <a:r>
              <a:rPr lang="ar-SA" dirty="0" smtClean="0"/>
              <a:t>يهدف المكتب لتعزيز </a:t>
            </a:r>
            <a:r>
              <a:rPr lang="ar-SA" dirty="0"/>
              <a:t>قنوات التواصل مع المجتمع الإعلامي المحلي والعربي والعالمي، وحشد الموارد والإمكانات اللازمة لنقل صورة دقيقة لكل ما يجري على أرضها من </a:t>
            </a:r>
            <a:r>
              <a:rPr lang="ar-SA" dirty="0" smtClean="0"/>
              <a:t> حداث</a:t>
            </a:r>
            <a:r>
              <a:rPr lang="ar-SA" dirty="0"/>
              <a:t>، وتوصيل رسالة دبي بأسلوب فعال يمتاز بالوضوح والموضوعية، ووفقاً لأرقى المعايير والممارسات المعمول </a:t>
            </a:r>
            <a:r>
              <a:rPr lang="ar-SA" dirty="0" smtClean="0"/>
              <a:t>بها عالمياً </a:t>
            </a:r>
            <a:r>
              <a:rPr lang="ar-SA" dirty="0"/>
              <a:t>في هذا </a:t>
            </a:r>
            <a:r>
              <a:rPr lang="ar-SA" dirty="0" smtClean="0"/>
              <a:t>المجال</a:t>
            </a:r>
            <a:endParaRPr lang="ar-SA" b="1" dirty="0" smtClean="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المكتب الإعلامي لحكومة دبي</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55401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22 يناير 2010 جائزة الامارات الاجتماعية </a:t>
            </a:r>
          </a:p>
        </p:txBody>
      </p:sp>
      <p:sp>
        <p:nvSpPr>
          <p:cNvPr id="3" name="Content Placeholder 2"/>
          <p:cNvSpPr>
            <a:spLocks noGrp="1"/>
          </p:cNvSpPr>
          <p:nvPr>
            <p:ph idx="1"/>
          </p:nvPr>
        </p:nvSpPr>
        <p:spPr>
          <a:xfrm>
            <a:off x="304800" y="762000"/>
            <a:ext cx="4876800" cy="5181600"/>
          </a:xfrm>
          <a:ln>
            <a:noFill/>
          </a:ln>
        </p:spPr>
        <p:txBody>
          <a:bodyPr/>
          <a:lstStyle/>
          <a:p>
            <a:pPr indent="0" algn="just">
              <a:lnSpc>
                <a:spcPct val="150000"/>
              </a:lnSpc>
              <a:buNone/>
            </a:pPr>
            <a:r>
              <a:rPr lang="ar-SA" dirty="0" smtClean="0"/>
              <a:t>في </a:t>
            </a:r>
            <a:r>
              <a:rPr lang="ar-SA" dirty="0"/>
              <a:t>ضوء استراتيجية الحكومة الاتحادية التي أطلقها صاحب السمو الشيخ محمد بن راشد آل مكتوم نائب رئيس الدولة رئيس مجلس الوزراء حاكم دبي</a:t>
            </a:r>
            <a:endParaRPr lang="en-US" b="1" dirty="0"/>
          </a:p>
          <a:p>
            <a:pPr indent="0" algn="just">
              <a:lnSpc>
                <a:spcPct val="150000"/>
              </a:lnSpc>
              <a:buNone/>
            </a:pPr>
            <a:r>
              <a:rPr lang="ar-SA" dirty="0" smtClean="0"/>
              <a:t>أطلقت </a:t>
            </a:r>
            <a:r>
              <a:rPr lang="ar-SA" dirty="0"/>
              <a:t>وزارة الشؤون الاجتماعية، جائزة الإمارات الاجتماعية، للجهات الحكومية والأهلية والقطاع الخاص، وتمنح للأفراد والشركات والمؤسسات الحكومية والأهلية والخاصة تقديراً لمساهماتهم المتميزة في مجالي الرعاية والتنمية الاجتماعية، بهدف زيادة المشاركة في البرامج التنموية ورعاية الأفراد</a:t>
            </a:r>
            <a:r>
              <a:rPr lang="ar-SA" dirty="0" smtClean="0"/>
              <a:t>.</a:t>
            </a:r>
          </a:p>
          <a:p>
            <a:pPr indent="0" algn="just">
              <a:lnSpc>
                <a:spcPct val="150000"/>
              </a:lnSpc>
              <a:buNone/>
            </a:pPr>
            <a:r>
              <a:rPr lang="ar-SA" dirty="0"/>
              <a:t>تأتي الجائزة انطلاقاً من اهتمام دولة الإمارات بتعزيز قيم المسؤولية </a:t>
            </a:r>
            <a:r>
              <a:rPr lang="ar-SA" dirty="0" smtClean="0"/>
              <a:t>الاجتماعية</a:t>
            </a: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196</a:t>
            </a:fld>
            <a:endParaRPr lang="en-US" dirty="0">
              <a:solidFill>
                <a:prstClr val="white"/>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جائزة الامارات الاجتماعية </a:t>
            </a:r>
          </a:p>
        </p:txBody>
      </p:sp>
    </p:spTree>
    <p:extLst>
      <p:ext uri="{BB962C8B-B14F-4D97-AF65-F5344CB8AC3E}">
        <p14:creationId xmlns:p14="http://schemas.microsoft.com/office/powerpoint/2010/main" val="363350218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4 فبراير 2010 الاستراتيجية الثانية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197</a:t>
            </a:fld>
            <a:endParaRPr lang="en-US" dirty="0">
              <a:solidFill>
                <a:prstClr val="white"/>
              </a:solidFill>
            </a:endParaRPr>
          </a:p>
        </p:txBody>
      </p:sp>
      <p:sp>
        <p:nvSpPr>
          <p:cNvPr id="9" name="Content Placeholder 2"/>
          <p:cNvSpPr txBox="1">
            <a:spLocks/>
          </p:cNvSpPr>
          <p:nvPr/>
        </p:nvSpPr>
        <p:spPr bwMode="auto">
          <a:xfrm>
            <a:off x="304800" y="838200"/>
            <a:ext cx="4876799"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Clr>
                <a:srgbClr val="C00000"/>
              </a:buClr>
              <a:buNone/>
            </a:pPr>
            <a:r>
              <a:rPr lang="ar-SA" dirty="0" smtClean="0"/>
              <a:t>ترأس صاحب السمو الشيخ محمد بن راشد آل مكتوم </a:t>
            </a:r>
            <a:r>
              <a:rPr lang="ar-SA" dirty="0"/>
              <a:t>نائب رئيس الدولة رئيس مجلس الوزراء حاكم دبي، خلوة </a:t>
            </a:r>
            <a:r>
              <a:rPr lang="ar-SA" dirty="0" smtClean="0"/>
              <a:t>مجلس الوزراء، في قصر السراب الصحراوي في ليوا</a:t>
            </a:r>
          </a:p>
          <a:p>
            <a:pPr indent="0" algn="just">
              <a:lnSpc>
                <a:spcPct val="150000"/>
              </a:lnSpc>
              <a:buClr>
                <a:srgbClr val="C00000"/>
              </a:buClr>
              <a:buNone/>
            </a:pPr>
            <a:r>
              <a:rPr lang="ar-SA" dirty="0" smtClean="0"/>
              <a:t>وخلال خلوه مجلس الوزراء تم استعراض ما تم إنجازه من مكونات إستراتيجية الحكومة الاتحادية في المرحلة الأولى، التي امتدت من عام 2008 حتى عام 2010</a:t>
            </a:r>
          </a:p>
          <a:p>
            <a:pPr indent="0" algn="just">
              <a:lnSpc>
                <a:spcPct val="150000"/>
              </a:lnSpc>
              <a:buClr>
                <a:srgbClr val="C00000"/>
              </a:buClr>
              <a:buNone/>
            </a:pPr>
            <a:r>
              <a:rPr lang="ar-SA" dirty="0" smtClean="0"/>
              <a:t>وايضا قدم الوزراء شرح عن مدى التطبيق العملي لاستراتيجيات وزاراتهم والخطط المستقبلية للبدء في تنفيذ المرحلة الثانية من الإستراتيجية الحكومية، التي تمتد بين عامي 2011 و2013</a:t>
            </a:r>
          </a:p>
          <a:p>
            <a:pPr indent="0" algn="just">
              <a:lnSpc>
                <a:spcPct val="150000"/>
              </a:lnSpc>
              <a:buClr>
                <a:srgbClr val="C00000"/>
              </a:buClr>
              <a:buFont typeface="Wingdings 3" pitchFamily="18" charset="2"/>
              <a:buNone/>
            </a:pPr>
            <a:endParaRPr lang="ar-SA" b="1" dirty="0" smtClean="0"/>
          </a:p>
          <a:p>
            <a:pPr algn="just">
              <a:lnSpc>
                <a:spcPct val="150000"/>
              </a:lnSpc>
            </a:pPr>
            <a:endParaRPr lang="ar-SA" dirty="0"/>
          </a:p>
        </p:txBody>
      </p:sp>
      <p:pic>
        <p:nvPicPr>
          <p:cNvPr id="10"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b="22922"/>
          <a:stretch/>
        </p:blipFill>
        <p:spPr bwMode="auto">
          <a:xfrm>
            <a:off x="5257800" y="914400"/>
            <a:ext cx="3733800" cy="2743200"/>
          </a:xfrm>
          <a:prstGeom prst="rect">
            <a:avLst/>
          </a:prstGeom>
          <a:noFill/>
          <a:ln w="9525">
            <a:noFill/>
            <a:miter lim="800000"/>
            <a:headEnd/>
            <a:tailEnd/>
          </a:ln>
        </p:spPr>
      </p:pic>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يتابع الخطط للاستراتيجية </a:t>
            </a:r>
            <a:r>
              <a:rPr lang="ar-SA" dirty="0"/>
              <a:t>الثانية </a:t>
            </a:r>
          </a:p>
        </p:txBody>
      </p:sp>
    </p:spTree>
    <p:extLst>
      <p:ext uri="{BB962C8B-B14F-4D97-AF65-F5344CB8AC3E}">
        <p14:creationId xmlns:p14="http://schemas.microsoft.com/office/powerpoint/2010/main" val="3204294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7 فبراير 2010 مؤسسة الرقابة والحماية التجارية المشتركة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198</a:t>
            </a:fld>
            <a:endParaRPr lang="en-US" dirty="0">
              <a:solidFill>
                <a:prstClr val="white"/>
              </a:solidFill>
            </a:endParaRPr>
          </a:p>
        </p:txBody>
      </p:sp>
      <p:sp>
        <p:nvSpPr>
          <p:cNvPr id="5" name="Content Placeholder 2"/>
          <p:cNvSpPr txBox="1">
            <a:spLocks/>
          </p:cNvSpPr>
          <p:nvPr/>
        </p:nvSpPr>
        <p:spPr bwMode="auto">
          <a:xfrm>
            <a:off x="304800" y="762000"/>
            <a:ext cx="49530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أمر صاحب السمو الشيخ محمد بن راشد آل مكتوم، نائب رئيس الدولة رئيس مجلس الوزراء حاكم دبي، بإنشاء مؤسسة الرقابة والحماية التجارية المشتركة في دبي</a:t>
            </a:r>
          </a:p>
          <a:p>
            <a:pPr indent="0" algn="just">
              <a:lnSpc>
                <a:spcPct val="150000"/>
              </a:lnSpc>
              <a:buFont typeface="Wingdings 3" pitchFamily="18" charset="2"/>
              <a:buNone/>
            </a:pPr>
            <a:r>
              <a:rPr lang="ar-SA" dirty="0" smtClean="0"/>
              <a:t>تتولى المؤسسة مهمة حماية الأفراد والشركات من الممارسات التجارية غير الشرعية من خلال توفير حلول متقدمة تضمن بيئة تجارية آمنة</a:t>
            </a:r>
          </a:p>
          <a:p>
            <a:pPr indent="0" algn="just">
              <a:lnSpc>
                <a:spcPct val="150000"/>
              </a:lnSpc>
              <a:buFont typeface="Wingdings 3" pitchFamily="18" charset="2"/>
              <a:buNone/>
            </a:pPr>
            <a:r>
              <a:rPr lang="ar-SA" dirty="0" smtClean="0"/>
              <a:t>تتلخص الأهداف الإستراتيجية للمؤسسة بأن تصبح هيئة واحدة ذات مسؤولية ريادية واضحة لتنظيم وحماية النشاطات التجارية، وتتولى المسؤولية التامة عن مهمات تنظيم وحماية الأنشطة التجارية المحلية كافة في شتى القطاعات</a:t>
            </a:r>
          </a:p>
          <a:p>
            <a:pPr indent="0" algn="just">
              <a:lnSpc>
                <a:spcPct val="150000"/>
              </a:lnSpc>
              <a:buFont typeface="Wingdings 3" pitchFamily="18" charset="2"/>
              <a:buNone/>
            </a:pPr>
            <a:r>
              <a:rPr lang="ar-SA" b="1" dirty="0" smtClean="0"/>
              <a:t> </a:t>
            </a:r>
            <a:endParaRPr lang="ar-SA"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مؤسسة الرقابة والحماية التجارية المشتركة في </a:t>
            </a:r>
            <a:r>
              <a:rPr lang="ar-SA" dirty="0" smtClean="0"/>
              <a:t>دبي</a:t>
            </a:r>
            <a:endParaRPr lang="ar-SA" dirty="0"/>
          </a:p>
        </p:txBody>
      </p:sp>
    </p:spTree>
    <p:extLst>
      <p:ext uri="{BB962C8B-B14F-4D97-AF65-F5344CB8AC3E}">
        <p14:creationId xmlns:p14="http://schemas.microsoft.com/office/powerpoint/2010/main" val="347439692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7 فبراير 2010 وثيقة وطنية للإمارات لعام 2021 (رؤية الامارات)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199</a:t>
            </a:fld>
            <a:endParaRPr lang="en-US" dirty="0">
              <a:solidFill>
                <a:prstClr val="white"/>
              </a:solidFill>
            </a:endParaRPr>
          </a:p>
        </p:txBody>
      </p:sp>
      <p:pic>
        <p:nvPicPr>
          <p:cNvPr id="7" name="Picture 16" descr="http://www.sheikhmohammed.ae/StaticFiles/Content%20for%20Arabic%20site/Add%20new%20content%20to%20Arabic%20site/News/Sheikh%20Mohammed%20News/2010/Feb/06-02/01/Big-1.jpg"/>
          <p:cNvPicPr>
            <a:picLocks noChangeAspect="1" noChangeArrowheads="1"/>
          </p:cNvPicPr>
          <p:nvPr/>
        </p:nvPicPr>
        <p:blipFill>
          <a:blip r:embed="rId2" cstate="print"/>
          <a:srcRect/>
          <a:stretch>
            <a:fillRect/>
          </a:stretch>
        </p:blipFill>
        <p:spPr bwMode="auto">
          <a:xfrm>
            <a:off x="5257800" y="914400"/>
            <a:ext cx="3746310" cy="2743200"/>
          </a:xfrm>
          <a:prstGeom prst="rect">
            <a:avLst/>
          </a:prstGeom>
          <a:noFill/>
          <a:ln>
            <a:solidFill>
              <a:schemeClr val="bg1">
                <a:lumMod val="75000"/>
              </a:schemeClr>
            </a:solidFill>
          </a:ln>
        </p:spPr>
      </p:pic>
      <p:sp>
        <p:nvSpPr>
          <p:cNvPr id="8" name="Content Placeholder 2"/>
          <p:cNvSpPr txBox="1">
            <a:spLocks/>
          </p:cNvSpPr>
          <p:nvPr/>
        </p:nvSpPr>
        <p:spPr bwMode="auto">
          <a:xfrm>
            <a:off x="228600" y="914400"/>
            <a:ext cx="494049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أعلن صاحب السموّ الشيخ محمد بن راشد آل مكتوم، </a:t>
            </a:r>
            <a:r>
              <a:rPr lang="ar-SA" dirty="0"/>
              <a:t>نائب رئيس الدولة رئيس مجلس الوزراء حاكم دبي، عن </a:t>
            </a:r>
            <a:r>
              <a:rPr lang="ar-SA" dirty="0" smtClean="0"/>
              <a:t>إصدار وثيقة وطنية لدولة الإمارات لعام ،2021 الذي يصادف احتفال الدولة بيوبيلها الذهبي، عنوانها </a:t>
            </a:r>
            <a:r>
              <a:rPr lang="ar-SA" b="1" dirty="0" smtClean="0"/>
              <a:t>«نريد أن نكون من أفضل الدول في العالم»</a:t>
            </a:r>
            <a:endParaRPr lang="ar-SA" b="1" dirty="0"/>
          </a:p>
        </p:txBody>
      </p:sp>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يعلن عن </a:t>
            </a:r>
            <a:r>
              <a:rPr lang="ar-SA" dirty="0"/>
              <a:t>رؤية الامارات</a:t>
            </a:r>
          </a:p>
        </p:txBody>
      </p:sp>
    </p:spTree>
    <p:extLst>
      <p:ext uri="{BB962C8B-B14F-4D97-AF65-F5344CB8AC3E}">
        <p14:creationId xmlns:p14="http://schemas.microsoft.com/office/powerpoint/2010/main" val="3641947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بداية السبعينات مسؤولية وزير للدفاع </a:t>
            </a:r>
          </a:p>
        </p:txBody>
      </p:sp>
      <p:sp>
        <p:nvSpPr>
          <p:cNvPr id="3" name="Content Placeholder 2"/>
          <p:cNvSpPr>
            <a:spLocks noGrp="1"/>
          </p:cNvSpPr>
          <p:nvPr>
            <p:ph idx="1"/>
          </p:nvPr>
        </p:nvSpPr>
        <p:spPr>
          <a:xfrm>
            <a:off x="304801" y="838200"/>
            <a:ext cx="4953000" cy="3276600"/>
          </a:xfrm>
        </p:spPr>
        <p:txBody>
          <a:bodyPr/>
          <a:lstStyle/>
          <a:p>
            <a:pPr indent="0" algn="just">
              <a:lnSpc>
                <a:spcPct val="150000"/>
              </a:lnSpc>
              <a:buClr>
                <a:schemeClr val="bg1">
                  <a:lumMod val="50000"/>
                </a:schemeClr>
              </a:buClr>
              <a:buNone/>
            </a:pPr>
            <a:r>
              <a:rPr lang="ar-SA" dirty="0" smtClean="0"/>
              <a:t>مع بداية قيام الاتحاد أوكل المغفور له صاحب السمو الشيخ راشد بن سعيد آل مكتوم </a:t>
            </a:r>
            <a:r>
              <a:rPr lang="ar-SA" dirty="0"/>
              <a:t>رحمه الله، </a:t>
            </a:r>
            <a:r>
              <a:rPr lang="ar-SA" dirty="0" smtClean="0"/>
              <a:t> الي صاحب السمو الشيخ محمد بن راشد آل مكتوم مهمة وزير للدفاع</a:t>
            </a:r>
          </a:p>
          <a:p>
            <a:pPr indent="0" algn="just">
              <a:lnSpc>
                <a:spcPct val="150000"/>
              </a:lnSpc>
              <a:buClr>
                <a:schemeClr val="bg1">
                  <a:lumMod val="50000"/>
                </a:schemeClr>
              </a:buClr>
              <a:buNone/>
            </a:pPr>
            <a:r>
              <a:rPr lang="ar-SA" dirty="0" smtClean="0"/>
              <a:t>على </a:t>
            </a:r>
            <a:r>
              <a:rPr lang="ar-SA" dirty="0"/>
              <a:t>الرغم من </a:t>
            </a:r>
            <a:r>
              <a:rPr lang="ar-SA" dirty="0" smtClean="0"/>
              <a:t>انه يعتبر </a:t>
            </a:r>
            <a:r>
              <a:rPr lang="ar-SA" dirty="0"/>
              <a:t>أصغر وزير للدفاع في العالم في ذلك </a:t>
            </a:r>
            <a:r>
              <a:rPr lang="ar-SA" dirty="0" smtClean="0"/>
              <a:t>الوقت، </a:t>
            </a:r>
            <a:r>
              <a:rPr lang="ar-SA" dirty="0"/>
              <a:t>ألا أنه وفي أقل من 12 شهرًا تعامل ببراعة تامة بحكم المهمة </a:t>
            </a:r>
            <a:r>
              <a:rPr lang="ar-SA" dirty="0" smtClean="0"/>
              <a:t>االموكله اليه  وفي تلك الفترة الزمنية الصعبة </a:t>
            </a:r>
            <a:endParaRPr lang="ar-SA" b="1" dirty="0"/>
          </a:p>
          <a:p>
            <a:pPr indent="0" algn="just">
              <a:lnSpc>
                <a:spcPct val="150000"/>
              </a:lnSpc>
              <a:buNone/>
            </a:pPr>
            <a:endParaRPr lang="ar-SA" sz="200"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a:t>
            </a:fld>
            <a:endParaRPr lang="en-US" dirty="0">
              <a:solidFill>
                <a:prstClr val="white"/>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5"/>
          <a:stretch/>
        </p:blipFill>
        <p:spPr bwMode="auto">
          <a:xfrm>
            <a:off x="5276850" y="914400"/>
            <a:ext cx="3790950" cy="266463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76850" y="3635514"/>
            <a:ext cx="3714750" cy="707886"/>
          </a:xfrm>
          <a:prstGeom prst="rect">
            <a:avLst/>
          </a:prstGeom>
          <a:noFill/>
          <a:ln>
            <a:solidFill>
              <a:srgbClr val="D1D0CD"/>
            </a:solidFill>
          </a:ln>
        </p:spPr>
        <p:txBody>
          <a:bodyPr wrap="square" rtlCol="0">
            <a:spAutoFit/>
          </a:bodyPr>
          <a:lstStyle/>
          <a:p>
            <a:pPr algn="ctr" rtl="1"/>
            <a:r>
              <a:rPr lang="ar-SA" sz="2000" b="1" dirty="0" smtClean="0"/>
              <a:t>صاحب السمو </a:t>
            </a:r>
            <a:r>
              <a:rPr lang="ar-SA" sz="2000" b="1" dirty="0"/>
              <a:t>الشيخ محمد بن راشد آل </a:t>
            </a:r>
            <a:r>
              <a:rPr lang="ar-SA" sz="2000" b="1" dirty="0" smtClean="0"/>
              <a:t>مكتوم يتولي مسؤولية وزير الدفاع</a:t>
            </a:r>
            <a:endParaRPr lang="en-US" sz="2000" b="1" dirty="0"/>
          </a:p>
        </p:txBody>
      </p:sp>
    </p:spTree>
    <p:extLst>
      <p:ext uri="{BB962C8B-B14F-4D97-AF65-F5344CB8AC3E}">
        <p14:creationId xmlns:p14="http://schemas.microsoft.com/office/powerpoint/2010/main" val="1951831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16 يناير 2001 مؤتمر التجارة الإلكترونية والأسواق الناشئة (مبادرة لإنشاء تجمع دولي)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a:t>
            </a:fld>
            <a:endParaRPr lang="en-US" dirty="0">
              <a:solidFill>
                <a:prstClr val="white"/>
              </a:solidFill>
            </a:endParaRPr>
          </a:p>
        </p:txBody>
      </p:sp>
      <p:sp>
        <p:nvSpPr>
          <p:cNvPr id="5" name="Content Placeholder 4"/>
          <p:cNvSpPr>
            <a:spLocks noGrp="1"/>
          </p:cNvSpPr>
          <p:nvPr>
            <p:ph idx="1"/>
          </p:nvPr>
        </p:nvSpPr>
        <p:spPr>
          <a:xfrm>
            <a:off x="304800" y="838200"/>
            <a:ext cx="4953000" cy="5486400"/>
          </a:xfrm>
          <a:ln>
            <a:noFill/>
          </a:ln>
        </p:spPr>
        <p:txBody>
          <a:bodyPr/>
          <a:lstStyle/>
          <a:p>
            <a:pPr indent="0" algn="just">
              <a:lnSpc>
                <a:spcPct val="150000"/>
              </a:lnSpc>
              <a:buNone/>
            </a:pPr>
            <a:r>
              <a:rPr lang="ar-SA" dirty="0" smtClean="0"/>
              <a:t>افتتح صاحب السمو الشيخ </a:t>
            </a:r>
            <a:r>
              <a:rPr lang="ar-SA" dirty="0"/>
              <a:t>محمد بن راشد آل مكتوم، </a:t>
            </a:r>
            <a:r>
              <a:rPr lang="ar-SA" dirty="0" smtClean="0"/>
              <a:t>بصفته ولي </a:t>
            </a:r>
            <a:r>
              <a:rPr lang="ar-SA" dirty="0"/>
              <a:t>عهد دبي وزير </a:t>
            </a:r>
            <a:r>
              <a:rPr lang="ar-SA" dirty="0" smtClean="0"/>
              <a:t>الدفاع آنذاك، مؤتمر </a:t>
            </a:r>
            <a:r>
              <a:rPr lang="ar-SA" dirty="0"/>
              <a:t>التجارة الإلكترونية في الاقتصاديات الصاعدة، الذي تنظمه منظمة التعاون الاقتصادي والتنمية في دبي. </a:t>
            </a:r>
            <a:r>
              <a:rPr lang="ar-SA" dirty="0" smtClean="0"/>
              <a:t>ودعا سموه المجتمع </a:t>
            </a:r>
            <a:r>
              <a:rPr lang="ar-SA" dirty="0"/>
              <a:t>الدولي إلى تبني مبادرة لإنشاء تجمع دولي يعنى بمساعدة الحكومات والقطاع الخاص في الدول النامية في مجال تقنية المعلومات وذلك من أجل مد جسور التواصل وتقليص الهوة الرقمية بين دول العالم المتقدمة ونظيراتها </a:t>
            </a:r>
            <a:r>
              <a:rPr lang="ar-SA" dirty="0" smtClean="0"/>
              <a:t>النامية. شارك </a:t>
            </a:r>
            <a:r>
              <a:rPr lang="ar-SA" dirty="0"/>
              <a:t>اكثر من 350 من المسؤولين الدوليين والإقليميين وخبراء تقنية المعلومات والاقتصاد من داخل وخارج الدول الأعضاء بالمنظمة التي تضم 29 دولة من دول العالم </a:t>
            </a:r>
            <a:r>
              <a:rPr lang="ar-SA" dirty="0" smtClean="0"/>
              <a:t>المتقدم</a:t>
            </a:r>
            <a:endParaRPr lang="en-US" dirty="0"/>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a:t>
            </a:r>
            <a:r>
              <a:rPr lang="ar-SA" dirty="0" smtClean="0"/>
              <a:t>يلقي كلمة الافتتاح في مؤتمر </a:t>
            </a:r>
            <a:r>
              <a:rPr lang="ar-SA" dirty="0"/>
              <a:t>التجارة الإلكترونية والأسواق الناشئة</a:t>
            </a:r>
          </a:p>
        </p:txBody>
      </p:sp>
    </p:spTree>
    <p:extLst>
      <p:ext uri="{BB962C8B-B14F-4D97-AF65-F5344CB8AC3E}">
        <p14:creationId xmlns:p14="http://schemas.microsoft.com/office/powerpoint/2010/main" val="398879807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28 فبراير 2010 إطلاق الاستراتيجية الثانية لحكومة دولة الإمارات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200</a:t>
            </a:fld>
            <a:endParaRPr lang="en-US" dirty="0">
              <a:solidFill>
                <a:prstClr val="white"/>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90600"/>
            <a:ext cx="3733800" cy="2667000"/>
          </a:xfrm>
          <a:prstGeom prst="rect">
            <a:avLst/>
          </a:prstGeom>
          <a:ln>
            <a:noFill/>
          </a:ln>
        </p:spPr>
      </p:pic>
      <p:sp>
        <p:nvSpPr>
          <p:cNvPr id="10" name="TextBox 9"/>
          <p:cNvSpPr txBox="1"/>
          <p:nvPr/>
        </p:nvSpPr>
        <p:spPr>
          <a:xfrm>
            <a:off x="304800" y="762000"/>
            <a:ext cx="4953000" cy="3577903"/>
          </a:xfrm>
          <a:prstGeom prst="rect">
            <a:avLst/>
          </a:prstGeom>
          <a:noFill/>
          <a:ln>
            <a:noFill/>
          </a:ln>
        </p:spPr>
        <p:txBody>
          <a:bodyPr wrap="square" rtlCol="0">
            <a:spAutoFit/>
          </a:bodyPr>
          <a:lstStyle/>
          <a:p>
            <a:pPr algn="just" rtl="1">
              <a:lnSpc>
                <a:spcPct val="150000"/>
              </a:lnSpc>
              <a:buClr>
                <a:srgbClr val="C00000"/>
              </a:buClr>
            </a:pPr>
            <a:r>
              <a:rPr lang="ar-SA" sz="2000" b="1" dirty="0" smtClean="0"/>
              <a:t> </a:t>
            </a:r>
            <a:r>
              <a:rPr lang="en-US" dirty="0" smtClean="0"/>
              <a:t>كشف </a:t>
            </a:r>
            <a:r>
              <a:rPr lang="ar-SA" dirty="0"/>
              <a:t>صاحب السمو الشيخ محمد بن راشد آل مكتوم، نائب رئيس الدولة رئيس مجلس الوزراء حاكم دبي، </a:t>
            </a:r>
            <a:r>
              <a:rPr lang="en-US" dirty="0" smtClean="0"/>
              <a:t>النقاب </a:t>
            </a:r>
            <a:r>
              <a:rPr lang="en-US" dirty="0"/>
              <a:t>عن استراتيجية الحكومة الاتحادية في دورتها الثانية التي تمتد بين العامين </a:t>
            </a:r>
            <a:r>
              <a:rPr lang="ar-SA" dirty="0" smtClean="0"/>
              <a:t>2011</a:t>
            </a:r>
            <a:r>
              <a:rPr lang="en-US" dirty="0" smtClean="0"/>
              <a:t> و</a:t>
            </a:r>
            <a:r>
              <a:rPr lang="ar-SA" dirty="0" smtClean="0"/>
              <a:t>2013 </a:t>
            </a:r>
            <a:r>
              <a:rPr lang="en-US" dirty="0" smtClean="0"/>
              <a:t> خلال </a:t>
            </a:r>
            <a:r>
              <a:rPr lang="en-US" dirty="0"/>
              <a:t>ورشة العمل التي نظمها فريق العمل المختص للجهات الحكومية ضمن سلسلة الورش التي نظمت لهذا </a:t>
            </a:r>
            <a:r>
              <a:rPr lang="en-US" dirty="0" smtClean="0"/>
              <a:t>الغرض</a:t>
            </a:r>
            <a:endParaRPr lang="ar-SA" dirty="0" smtClean="0"/>
          </a:p>
          <a:p>
            <a:pPr algn="just" rtl="1">
              <a:lnSpc>
                <a:spcPct val="150000"/>
              </a:lnSpc>
              <a:buClr>
                <a:srgbClr val="C00000"/>
              </a:buClr>
            </a:pPr>
            <a:r>
              <a:rPr lang="ar-SA" dirty="0" smtClean="0"/>
              <a:t>خلال الورشة تم </a:t>
            </a:r>
            <a:r>
              <a:rPr lang="en-US" dirty="0" smtClean="0"/>
              <a:t>التعريف </a:t>
            </a:r>
            <a:r>
              <a:rPr lang="en-US" dirty="0"/>
              <a:t>بالرؤية والاستراتيجية التي تقوم على الأسس التي تحقق رؤية دولة الإمارات حتى العام 2021 </a:t>
            </a:r>
            <a:r>
              <a:rPr lang="ar-SA" dirty="0" smtClean="0"/>
              <a:t> </a:t>
            </a:r>
            <a:r>
              <a:rPr lang="en-US" dirty="0" smtClean="0"/>
              <a:t>وتتكون </a:t>
            </a:r>
            <a:r>
              <a:rPr lang="en-US" dirty="0"/>
              <a:t>من سبعة مبادئ عامة، وسبع أولويات، ومثلها ممكنات </a:t>
            </a:r>
            <a:r>
              <a:rPr lang="en-US" dirty="0" smtClean="0"/>
              <a:t>استراتيجية</a:t>
            </a:r>
            <a:endParaRPr lang="en-US" sz="2000"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يعلن عن </a:t>
            </a:r>
            <a:r>
              <a:rPr lang="ar-SA" dirty="0"/>
              <a:t>إطلاق الاستراتيجية الثانية لحكومة دولة </a:t>
            </a:r>
            <a:r>
              <a:rPr lang="ar-SA" dirty="0" smtClean="0"/>
              <a:t>الإمارات</a:t>
            </a:r>
            <a:endParaRPr lang="ar-SA" dirty="0"/>
          </a:p>
        </p:txBody>
      </p:sp>
    </p:spTree>
    <p:extLst>
      <p:ext uri="{BB962C8B-B14F-4D97-AF65-F5344CB8AC3E}">
        <p14:creationId xmlns:p14="http://schemas.microsoft.com/office/powerpoint/2010/main" val="36457934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ابريل 2010الهيئة العامة لتنظيم قطاع الاتصالات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201</a:t>
            </a:fld>
            <a:endParaRPr lang="en-US" dirty="0">
              <a:solidFill>
                <a:prstClr val="white"/>
              </a:solidFill>
            </a:endParaRPr>
          </a:p>
        </p:txBody>
      </p:sp>
      <p:sp>
        <p:nvSpPr>
          <p:cNvPr id="6" name="Content Placeholder 2"/>
          <p:cNvSpPr>
            <a:spLocks noGrp="1"/>
          </p:cNvSpPr>
          <p:nvPr>
            <p:ph idx="1"/>
          </p:nvPr>
        </p:nvSpPr>
        <p:spPr>
          <a:xfrm>
            <a:off x="304800" y="762000"/>
            <a:ext cx="4933404" cy="41910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قراراً بشأن دمج الهيئة العامة للمعلومات مع الهيئة العامة لتنظيم قطاع الاتصالات وإعادة تنظيم قطاع الحكومة </a:t>
            </a:r>
            <a:r>
              <a:rPr lang="ar-SA" dirty="0" smtClean="0"/>
              <a:t>الإلكترونية</a:t>
            </a:r>
          </a:p>
          <a:p>
            <a:pPr indent="0" algn="just">
              <a:lnSpc>
                <a:spcPct val="150000"/>
              </a:lnSpc>
              <a:buNone/>
            </a:pPr>
            <a:r>
              <a:rPr lang="ar-SA" dirty="0" smtClean="0"/>
              <a:t> </a:t>
            </a:r>
            <a:r>
              <a:rPr lang="ar-SA" dirty="0"/>
              <a:t>بهدف تطوير الخدمات الحكومية الإلكترونية في الدولة والارتقاء بها وتعزيز البنية التحتية للحكومة الإلكترونية في دولة </a:t>
            </a:r>
            <a:r>
              <a:rPr lang="ar-SA" dirty="0" smtClean="0"/>
              <a:t>الإمارات</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14400"/>
            <a:ext cx="372992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يعلن </a:t>
            </a:r>
            <a:r>
              <a:rPr lang="ar-SA" dirty="0"/>
              <a:t>عن دمج الهيئة العامة للمعلومات مع الهيئة العامة لتنظيم قطاع الاتصالات </a:t>
            </a:r>
          </a:p>
        </p:txBody>
      </p:sp>
    </p:spTree>
    <p:extLst>
      <p:ext uri="{BB962C8B-B14F-4D97-AF65-F5344CB8AC3E}">
        <p14:creationId xmlns:p14="http://schemas.microsoft.com/office/powerpoint/2010/main" val="256077094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16 مايو 2010 التاكسي المائي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202</a:t>
            </a:fld>
            <a:endParaRPr lang="en-US" dirty="0">
              <a:solidFill>
                <a:prstClr val="white"/>
              </a:solidFill>
            </a:endParaRPr>
          </a:p>
        </p:txBody>
      </p:sp>
      <p:sp>
        <p:nvSpPr>
          <p:cNvPr id="8" name="Content Placeholder 2"/>
          <p:cNvSpPr txBox="1">
            <a:spLocks/>
          </p:cNvSpPr>
          <p:nvPr/>
        </p:nvSpPr>
        <p:spPr bwMode="auto">
          <a:xfrm>
            <a:off x="228600" y="762000"/>
            <a:ext cx="50292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دشن صاحب السمو الشيخ محمد بن راشد آل مكتوم، </a:t>
            </a:r>
            <a:r>
              <a:rPr lang="ar-SA" dirty="0"/>
              <a:t>نائب رئيس الدولة رئيس مجلس الوزراء حاكم دبي، مشروع </a:t>
            </a:r>
            <a:r>
              <a:rPr lang="ar-SA" dirty="0" smtClean="0"/>
              <a:t>المركبة المائية "التاكسي" كمشروع سياحي جديد ووسيلة نقل تضاف إلى وسائل النقل المائية والبرية، التي توفرها هيئة الطرق والمواصلات للركاب، لتسهيل وصولهم إلى الأماكن التي يقصدونها في أنحاء مدينة دبي بأقصر مدة ممكنة وبسرعة قصوى.</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14749"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يفتتح </a:t>
            </a:r>
            <a:r>
              <a:rPr lang="ar-SA" dirty="0"/>
              <a:t>التاكسي المائي</a:t>
            </a:r>
          </a:p>
        </p:txBody>
      </p:sp>
    </p:spTree>
    <p:extLst>
      <p:ext uri="{BB962C8B-B14F-4D97-AF65-F5344CB8AC3E}">
        <p14:creationId xmlns:p14="http://schemas.microsoft.com/office/powerpoint/2010/main" val="170730312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 يوليو 2010 مطار آل مكتوم </a:t>
            </a:r>
          </a:p>
        </p:txBody>
      </p:sp>
      <p:sp>
        <p:nvSpPr>
          <p:cNvPr id="3" name="Content Placeholder 2"/>
          <p:cNvSpPr>
            <a:spLocks noGrp="1"/>
          </p:cNvSpPr>
          <p:nvPr>
            <p:ph idx="1"/>
          </p:nvPr>
        </p:nvSpPr>
        <p:spPr>
          <a:xfrm>
            <a:off x="228600" y="762000"/>
            <a:ext cx="5029200" cy="4800600"/>
          </a:xfrm>
          <a:ln>
            <a:noFill/>
          </a:ln>
        </p:spPr>
        <p:txBody>
          <a:bodyPr/>
          <a:lstStyle/>
          <a:p>
            <a:pPr indent="0" algn="just">
              <a:lnSpc>
                <a:spcPct val="150000"/>
              </a:lnSpc>
              <a:buNone/>
            </a:pPr>
            <a:r>
              <a:rPr lang="ar-SA" dirty="0" smtClean="0"/>
              <a:t>دشن </a:t>
            </a:r>
            <a:r>
              <a:rPr lang="ar-SA" dirty="0"/>
              <a:t>صاحب السمو الشيخ محمد بن راشد آل مكتوم، نائب رئيس الدولة رئيس مجلس الوزراء حاكم </a:t>
            </a:r>
            <a:r>
              <a:rPr lang="ar-SA" dirty="0" smtClean="0"/>
              <a:t>دبي، </a:t>
            </a:r>
            <a:r>
              <a:rPr lang="ar-SA" dirty="0"/>
              <a:t>المرحلة الأولى من مطار آل مكتوم الدولي في جبل </a:t>
            </a:r>
            <a:r>
              <a:rPr lang="ar-SA" dirty="0" smtClean="0"/>
              <a:t>علي</a:t>
            </a:r>
            <a:endParaRPr lang="ar-SA" dirty="0"/>
          </a:p>
          <a:p>
            <a:pPr indent="0" algn="just">
              <a:lnSpc>
                <a:spcPct val="150000"/>
              </a:lnSpc>
              <a:buNone/>
            </a:pPr>
            <a:r>
              <a:rPr lang="ar-SA" dirty="0"/>
              <a:t>أن موقع مطار آل مكتوم الدولي في منطقة جبل علي، وبالقرب من ميناء جبل علي والمنطقة الحرة، يشكل دعماً كبيراً للحركة التجارية والصناعية في المنطقة، ويزيد من حجم ونمو الأنشطة الاقتصادية والسياحية في المنطقة، وبالتالي تصبح نقطة جذب مهمة للاستثمارات والشركات الإقليمية والعالمية، خاصة العاملة في قطاعي النقل الجوي والنقل البحري.</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203</a:t>
            </a:fld>
            <a:endParaRPr lang="en-US" dirty="0">
              <a:solidFill>
                <a:prstClr val="white"/>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33675"/>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يفتتح </a:t>
            </a:r>
            <a:r>
              <a:rPr lang="ar-SA" dirty="0"/>
              <a:t>مطار آل مكتوم</a:t>
            </a:r>
          </a:p>
        </p:txBody>
      </p:sp>
    </p:spTree>
    <p:extLst>
      <p:ext uri="{BB962C8B-B14F-4D97-AF65-F5344CB8AC3E}">
        <p14:creationId xmlns:p14="http://schemas.microsoft.com/office/powerpoint/2010/main" val="319359952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7 يوليو 2010 مشروع المباني الخضراء في الدولة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204</a:t>
            </a:fld>
            <a:endParaRPr lang="en-US" dirty="0">
              <a:solidFill>
                <a:prstClr val="white"/>
              </a:solidFill>
            </a:endParaRPr>
          </a:p>
        </p:txBody>
      </p:sp>
      <p:sp>
        <p:nvSpPr>
          <p:cNvPr id="5" name="TextBox 4"/>
          <p:cNvSpPr txBox="1"/>
          <p:nvPr/>
        </p:nvSpPr>
        <p:spPr>
          <a:xfrm>
            <a:off x="228600" y="762000"/>
            <a:ext cx="5029200" cy="5193729"/>
          </a:xfrm>
          <a:prstGeom prst="rect">
            <a:avLst/>
          </a:prstGeom>
          <a:noFill/>
          <a:ln>
            <a:noFill/>
          </a:ln>
        </p:spPr>
        <p:txBody>
          <a:bodyPr wrap="square" rtlCol="0">
            <a:spAutoFit/>
          </a:bodyPr>
          <a:lstStyle/>
          <a:p>
            <a:pPr algn="just" rtl="1">
              <a:lnSpc>
                <a:spcPct val="150000"/>
              </a:lnSpc>
            </a:pPr>
            <a:r>
              <a:rPr lang="ar-SA" dirty="0" smtClean="0"/>
              <a:t>اعتمد </a:t>
            </a:r>
            <a:r>
              <a:rPr lang="ar-SA" dirty="0"/>
              <a:t>صاحب السمو الشيخ محمد بن راشد آل مكتوم، نائب رئيس الدولة رئيس مجلس الوزراء حاكم دبي، "مشروع المباني الخضراء في دولة الإمارات"، وذلك وفقا للتوجهات الإستراتيجية للحكومة الاتحادية الهادفة إلى تحقيق الاستدامة البيئية، لتصبح بذلك دولة </a:t>
            </a:r>
            <a:r>
              <a:rPr lang="ar-SA" b="1" dirty="0"/>
              <a:t>الإمارات أول دولة في منطقة الشرق الأوسط وشمال أفريقيا تطبق هذه المعايير المعتمدة عالمياً على المنشآت الحكومية.</a:t>
            </a:r>
          </a:p>
          <a:p>
            <a:pPr algn="just" rtl="1">
              <a:lnSpc>
                <a:spcPct val="150000"/>
              </a:lnSpc>
            </a:pPr>
            <a:r>
              <a:rPr lang="ar-SA" dirty="0"/>
              <a:t>ويتضمن </a:t>
            </a:r>
            <a:r>
              <a:rPr lang="ar-SA" dirty="0" smtClean="0"/>
              <a:t>دليل </a:t>
            </a:r>
            <a:r>
              <a:rPr lang="ar-SA" dirty="0"/>
              <a:t>المباني الخضراء </a:t>
            </a:r>
            <a:r>
              <a:rPr lang="ar-SA" dirty="0" smtClean="0"/>
              <a:t>القواعد </a:t>
            </a:r>
            <a:r>
              <a:rPr lang="ar-SA" dirty="0"/>
              <a:t>العامة المتعلقة بتطبيق معايير المباني الخضراء على المشروعات الحكومية الجديدة التي تنفذها وزارة الأشغال العامة الأمر الذي من شأنه زيادة معدلات الأمان البيئي وإرساء معايير واضحة ومعتمدة للمباني الخضراء في الدولة.</a:t>
            </a:r>
          </a:p>
          <a:p>
            <a:pPr algn="just" rtl="1">
              <a:lnSpc>
                <a:spcPct val="150000"/>
              </a:lnSpc>
            </a:pPr>
            <a:endParaRPr lang="en-US"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يعتمد </a:t>
            </a:r>
            <a:r>
              <a:rPr lang="ar-SA" dirty="0"/>
              <a:t>مشروع المباني الخضراء في الدولة</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40809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7 أكتوبر 2010 مبادرة حكومتي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205</a:t>
            </a:fld>
            <a:endParaRPr lang="en-US" dirty="0">
              <a:solidFill>
                <a:prstClr val="white"/>
              </a:solidFill>
            </a:endParaRPr>
          </a:p>
        </p:txBody>
      </p:sp>
      <p:sp>
        <p:nvSpPr>
          <p:cNvPr id="7" name="Content Placeholder 2"/>
          <p:cNvSpPr txBox="1">
            <a:spLocks/>
          </p:cNvSpPr>
          <p:nvPr/>
        </p:nvSpPr>
        <p:spPr bwMode="auto">
          <a:xfrm>
            <a:off x="304800" y="762000"/>
            <a:ext cx="495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أطلق صاحب السمو الشيخ محمد بن راشد آل مكتوم، نائب رئيس الدولة رئيس مجلس الوزراء حاكم دبي، مبادرة ''حكومتي وهي بوابة متكاملة للتواصل المباشر مع المتعاملين في الجهات الحكومية الاتحادية </a:t>
            </a:r>
          </a:p>
          <a:p>
            <a:pPr indent="0" algn="just">
              <a:lnSpc>
                <a:spcPct val="150000"/>
              </a:lnSpc>
              <a:buFont typeface="Wingdings 3" pitchFamily="18" charset="2"/>
              <a:buNone/>
            </a:pPr>
            <a:r>
              <a:rPr lang="ar-SA" dirty="0" smtClean="0"/>
              <a:t>تهدف البوابة إلى تطوير الخدمات المقدمة، وذلك ضمن سعي الحكومة الاتحادية لتعزيز كفاءتها التشغيلية والخدمية كأحد المحاور الأساسية في إستراتيجية 2011 - 2013، وللارتقاء بجودة حياة مواطني دولة الإمارات والمقيمين على أرضها وفقاً لـ"رؤية الإمارات 2021"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990600"/>
            <a:ext cx="3733800" cy="2634343"/>
          </a:xfrm>
          <a:prstGeom prst="rect">
            <a:avLst/>
          </a:prstGeom>
          <a:ln>
            <a:solidFill>
              <a:schemeClr val="bg1">
                <a:lumMod val="75000"/>
              </a:schemeClr>
            </a:solidFill>
          </a:ln>
        </p:spPr>
      </p:pic>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يطلق </a:t>
            </a:r>
            <a:r>
              <a:rPr lang="ar-SA" dirty="0"/>
              <a:t>مبادرة حكومتي</a:t>
            </a:r>
          </a:p>
        </p:txBody>
      </p:sp>
    </p:spTree>
    <p:extLst>
      <p:ext uri="{BB962C8B-B14F-4D97-AF65-F5344CB8AC3E}">
        <p14:creationId xmlns:p14="http://schemas.microsoft.com/office/powerpoint/2010/main" val="133182725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16 اكتوبر 2010، بوابة حكومة الإمارات الإلكترونية (حكومة.امارات)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206</a:t>
            </a:fld>
            <a:endParaRPr lang="en-US" dirty="0">
              <a:solidFill>
                <a:prstClr val="white"/>
              </a:solidFill>
            </a:endParaRPr>
          </a:p>
        </p:txBody>
      </p:sp>
      <p:sp>
        <p:nvSpPr>
          <p:cNvPr id="5" name="Content Placeholder 2"/>
          <p:cNvSpPr txBox="1">
            <a:spLocks/>
          </p:cNvSpPr>
          <p:nvPr/>
        </p:nvSpPr>
        <p:spPr bwMode="auto">
          <a:xfrm>
            <a:off x="152401" y="838200"/>
            <a:ext cx="51054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دشّن الشيخ مكتوم بن محمد بن راشد آل مكتوم، نيابة عن الشيخ محمد بن راشد آل مكتوم نائب رئيس الدولة رئيس مجلس الوزراء حاكم دبي، بوابة حكومة الإمارات الإلكترونية (حكومة.امارات). وتنطلق البوابة الإلكترونية الموحدة لحكومة دولة الإمارات العربية المتحدة باستخدام اسم النطاق العربي (حكومة. امارات)، وذلك في تأكيد من حكومة الدولة على أن يتواكب التحول الإلكتروني مع الحفاظ على الهوية والثقافة الوطنيتين من جهة، وعلى الوصول إلى أوسع شريحة من المستخدمين في الدولة من جهة أخرى</a:t>
            </a:r>
          </a:p>
          <a:p>
            <a:pPr indent="0" algn="just">
              <a:lnSpc>
                <a:spcPct val="150000"/>
              </a:lnSpc>
              <a:buNone/>
            </a:pPr>
            <a:r>
              <a:rPr lang="ar-SA" dirty="0"/>
              <a:t>تعد البوابة بمثابة الحضور الرسمي المعتمد لحكومة الإمارات على شبكة المعلومات "الإنترنت"، </a:t>
            </a:r>
            <a:r>
              <a:rPr lang="ar-SA" dirty="0" smtClean="0"/>
              <a:t>وتوفر </a:t>
            </a:r>
            <a:r>
              <a:rPr lang="ar-SA" dirty="0"/>
              <a:t>خدمات الحكومة لجمهور المتعاملين من أفراد وأعمال، وكذلك لزوار الدولة.</a:t>
            </a:r>
            <a:endParaRPr lang="ar-SA" b="1"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يدشن </a:t>
            </a:r>
            <a:r>
              <a:rPr lang="ar-SA" dirty="0"/>
              <a:t>بوابة حكومة الإمارات الإلكترونية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607202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نوفمبر 2010 أعمال المؤتمر الإقليمي لريادة الأعمال الخامس </a:t>
            </a:r>
          </a:p>
        </p:txBody>
      </p:sp>
      <p:sp>
        <p:nvSpPr>
          <p:cNvPr id="3" name="Content Placeholder 2"/>
          <p:cNvSpPr>
            <a:spLocks noGrp="1"/>
          </p:cNvSpPr>
          <p:nvPr>
            <p:ph idx="1"/>
          </p:nvPr>
        </p:nvSpPr>
        <p:spPr>
          <a:xfrm>
            <a:off x="228600" y="838199"/>
            <a:ext cx="5029200" cy="6096001"/>
          </a:xfrm>
          <a:ln>
            <a:noFill/>
          </a:ln>
        </p:spPr>
        <p:txBody>
          <a:bodyPr/>
          <a:lstStyle/>
          <a:p>
            <a:pPr indent="0" algn="just">
              <a:lnSpc>
                <a:spcPct val="150000"/>
              </a:lnSpc>
              <a:buNone/>
            </a:pPr>
            <a:r>
              <a:rPr lang="ar-SA" dirty="0" smtClean="0"/>
              <a:t>تحت رعاية  </a:t>
            </a:r>
            <a:r>
              <a:rPr lang="ar-SA" dirty="0"/>
              <a:t>صاحب السمو الشيخ محمد بن راشد آل مكتوم، نائب رئيس الدولة رئيس مجلس الوزراء حاكم دبي</a:t>
            </a:r>
            <a:r>
              <a:rPr lang="ar-SA" dirty="0" smtClean="0"/>
              <a:t>، تم افتتاح  </a:t>
            </a:r>
            <a:r>
              <a:rPr lang="ar-SA" dirty="0"/>
              <a:t>أعمال المؤتمر الإقليمي لريادة الأعمال، الذي تنظمه القيادات العربية </a:t>
            </a:r>
            <a:r>
              <a:rPr lang="ar-SA" dirty="0" smtClean="0"/>
              <a:t>الشابة. شارك في المؤتمر حوالي </a:t>
            </a:r>
            <a:r>
              <a:rPr lang="ar-SA" b="1" dirty="0" smtClean="0"/>
              <a:t> </a:t>
            </a:r>
            <a:r>
              <a:rPr lang="ar-SA" dirty="0"/>
              <a:t>300 شخصية من القيادات العربية والعالمية الشابة ورواد الأعمال، ونخبة من أبرز قادة الأعمال في القطاعين العام والخاص والأوساط الأكاديمية والمنظمات غير </a:t>
            </a:r>
            <a:r>
              <a:rPr lang="ar-SA" dirty="0" smtClean="0"/>
              <a:t>الحكومية. تركزت </a:t>
            </a:r>
            <a:r>
              <a:rPr lang="ar-SA" dirty="0"/>
              <a:t>النقاشات خلال جلسات المؤتمر على موضوع </a:t>
            </a:r>
            <a:r>
              <a:rPr lang="ar-SA" dirty="0" smtClean="0"/>
              <a:t>“مد </a:t>
            </a:r>
            <a:r>
              <a:rPr lang="ar-SA" dirty="0"/>
              <a:t>الجسور: ريادة الأعمال من أجل مستقبل العالم العربي” حيث </a:t>
            </a:r>
            <a:r>
              <a:rPr lang="ar-SA" dirty="0" smtClean="0"/>
              <a:t>تم </a:t>
            </a:r>
            <a:r>
              <a:rPr lang="ar-SA" dirty="0"/>
              <a:t>استعراض أهمية تعزيز الروابط وإقامة الشراكات سواء بين أعضاء منظمة القيادات العربية الشابة أو بين أعضاء المنظمة والمجتمع متمثلاً بالأفراد والمنظمات، </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207</a:t>
            </a:fld>
            <a:endParaRPr lang="en-US" dirty="0">
              <a:solidFill>
                <a:prstClr val="white"/>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يفتتح </a:t>
            </a:r>
            <a:r>
              <a:rPr lang="ar-SA" dirty="0"/>
              <a:t>أعمال المؤتمر الإقليمي لريادة الأعمال الخامس </a:t>
            </a:r>
          </a:p>
        </p:txBody>
      </p:sp>
    </p:spTree>
    <p:extLst>
      <p:ext uri="{BB962C8B-B14F-4D97-AF65-F5344CB8AC3E}">
        <p14:creationId xmlns:p14="http://schemas.microsoft.com/office/powerpoint/2010/main" val="267883959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28 نوفمبر 2010 ندوة مستجدات المشهد الاقتصادي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208</a:t>
            </a:fld>
            <a:endParaRPr lang="en-US" dirty="0">
              <a:solidFill>
                <a:prstClr val="white"/>
              </a:solidFill>
            </a:endParaRPr>
          </a:p>
        </p:txBody>
      </p:sp>
      <p:sp>
        <p:nvSpPr>
          <p:cNvPr id="5" name="TextBox 4"/>
          <p:cNvSpPr txBox="1"/>
          <p:nvPr/>
        </p:nvSpPr>
        <p:spPr>
          <a:xfrm>
            <a:off x="228600" y="849407"/>
            <a:ext cx="5029200" cy="5932393"/>
          </a:xfrm>
          <a:prstGeom prst="rect">
            <a:avLst/>
          </a:prstGeom>
          <a:noFill/>
          <a:ln>
            <a:noFill/>
          </a:ln>
        </p:spPr>
        <p:txBody>
          <a:bodyPr wrap="square" rtlCol="0">
            <a:spAutoFit/>
          </a:bodyPr>
          <a:lstStyle/>
          <a:p>
            <a:pPr algn="just" rtl="1">
              <a:lnSpc>
                <a:spcPct val="150000"/>
              </a:lnSpc>
            </a:pPr>
            <a:r>
              <a:rPr lang="ar-SA" dirty="0" smtClean="0"/>
              <a:t>شهد </a:t>
            </a:r>
            <a:r>
              <a:rPr lang="ar-SA" dirty="0"/>
              <a:t>صاحب السمو الشيخ محمد بن راشد آل مكتوم، نائب رئيس الدولة رئيس مجلس الوزراء حاكم دبي، جانباً من الندوة الإعلامية، التي عقدت بمقر المكتب الإعلامي لحكومة دبي، واستعرضت الندوة أهم مستجدات المشهد الاقتصادي في دبي في ظل الأوضاع الاقتصادية، التي فرضتها الأزمة المالية العالمية، </a:t>
            </a:r>
            <a:r>
              <a:rPr lang="ar-SA" dirty="0" smtClean="0"/>
              <a:t>وتناول جهود </a:t>
            </a:r>
            <a:r>
              <a:rPr lang="ar-SA" dirty="0"/>
              <a:t>حكومة دبي في مواجهة تبعات الأزمة العالمية، بما في ذلك نجاحها في إعادة هيكلة الالتزامات المالية المستحقة على شركة "دبي العالمية" والخطوات التي اتخذتها الحكومة لتحييد آثارها، بما يضمن استمرار دبي على درب التنمية، وصولاً إلى الأهداف الإستراتيجية المنشودة عبر التركيز على مصادر القوة الحقيقية التي ميزت اقتصاد دبي، </a:t>
            </a:r>
            <a:r>
              <a:rPr lang="ar-SA" dirty="0" smtClean="0"/>
              <a:t>ولاسيما </a:t>
            </a:r>
            <a:r>
              <a:rPr lang="ar-SA" dirty="0"/>
              <a:t>القطاعات الحيوية، مثل التجارة والسياحة </a:t>
            </a:r>
            <a:r>
              <a:rPr lang="ar-SA" dirty="0" smtClean="0"/>
              <a:t>والخدمات</a:t>
            </a:r>
            <a:endParaRPr lang="ar-SA" b="1" dirty="0"/>
          </a:p>
          <a:p>
            <a:pPr algn="just" rtl="1">
              <a:lnSpc>
                <a:spcPct val="150000"/>
              </a:lnSpc>
            </a:pPr>
            <a:endParaRPr lang="ar-SA" b="1" dirty="0" smtClean="0"/>
          </a:p>
          <a:p>
            <a:pPr algn="just" rtl="1">
              <a:lnSpc>
                <a:spcPct val="150000"/>
              </a:lnSpc>
            </a:pPr>
            <a:endParaRPr lang="ar-SA" b="1"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052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يشهد </a:t>
            </a:r>
            <a:r>
              <a:rPr lang="ar-SA" dirty="0"/>
              <a:t>ندوة مستجدات المشهد الاقتصادي في </a:t>
            </a:r>
            <a:r>
              <a:rPr lang="ar-SA" dirty="0" smtClean="0"/>
              <a:t>دبي</a:t>
            </a:r>
            <a:endParaRPr lang="ar-SA" dirty="0"/>
          </a:p>
        </p:txBody>
      </p:sp>
    </p:spTree>
    <p:extLst>
      <p:ext uri="{BB962C8B-B14F-4D97-AF65-F5344CB8AC3E}">
        <p14:creationId xmlns:p14="http://schemas.microsoft.com/office/powerpoint/2010/main" val="355390459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 يناير 2011 إنشاء مستشفى للسرطان في دبي</a:t>
            </a:r>
          </a:p>
        </p:txBody>
      </p:sp>
      <p:sp>
        <p:nvSpPr>
          <p:cNvPr id="3" name="Content Placeholder 2"/>
          <p:cNvSpPr>
            <a:spLocks noGrp="1"/>
          </p:cNvSpPr>
          <p:nvPr>
            <p:ph idx="1"/>
          </p:nvPr>
        </p:nvSpPr>
        <p:spPr>
          <a:xfrm>
            <a:off x="304800" y="838200"/>
            <a:ext cx="4876800" cy="3581400"/>
          </a:xfrm>
          <a:ln>
            <a:noFill/>
          </a:ln>
        </p:spPr>
        <p:txBody>
          <a:bodyPr/>
          <a:lstStyle/>
          <a:p>
            <a:pPr indent="0" algn="just">
              <a:lnSpc>
                <a:spcPct val="150000"/>
              </a:lnSpc>
              <a:buNone/>
            </a:pPr>
            <a:r>
              <a:rPr lang="ar-SA" dirty="0" smtClean="0"/>
              <a:t>صاحب </a:t>
            </a:r>
            <a:r>
              <a:rPr lang="ar-SA" dirty="0"/>
              <a:t>السمو الشيخ محمد بن راشد آل مكتوم، نائب رئيس الدولة رئيس مجلس الوزراء حاكم دبي، </a:t>
            </a:r>
            <a:r>
              <a:rPr lang="ar-SA" dirty="0" smtClean="0"/>
              <a:t>أمر بالبدء </a:t>
            </a:r>
            <a:r>
              <a:rPr lang="ar-SA" dirty="0"/>
              <a:t>بإعداد الدراسات اللازمة من أجل إنشاء مستشفى علاجي للسرطان تابع لهيئة الصحة في دبي</a:t>
            </a:r>
            <a:r>
              <a:rPr lang="ar-SA" dirty="0" smtClean="0"/>
              <a:t>.</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209</a:t>
            </a:fld>
            <a:endParaRPr lang="en-US" dirty="0">
              <a:solidFill>
                <a:prstClr val="white"/>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مستشفى للسرطان في </a:t>
            </a:r>
            <a:r>
              <a:rPr lang="ar-SA" dirty="0" smtClean="0"/>
              <a:t>دبي</a:t>
            </a:r>
            <a:endParaRPr lang="ar-SA" dirty="0"/>
          </a:p>
        </p:txBody>
      </p:sp>
    </p:spTree>
    <p:extLst>
      <p:ext uri="{BB962C8B-B14F-4D97-AF65-F5344CB8AC3E}">
        <p14:creationId xmlns:p14="http://schemas.microsoft.com/office/powerpoint/2010/main" val="4113935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20 يناير 2001 </a:t>
            </a:r>
            <a:r>
              <a:rPr lang="ar-SA" dirty="0" smtClean="0"/>
              <a:t>مدينة </a:t>
            </a:r>
            <a:r>
              <a:rPr lang="ar-SA" dirty="0"/>
              <a:t>دبي للإعلام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a:t>
            </a:fld>
            <a:endParaRPr lang="en-US" dirty="0">
              <a:solidFill>
                <a:prstClr val="white"/>
              </a:solidFill>
            </a:endParaRPr>
          </a:p>
        </p:txBody>
      </p:sp>
      <p:sp>
        <p:nvSpPr>
          <p:cNvPr id="11" name="TextBox 10"/>
          <p:cNvSpPr txBox="1"/>
          <p:nvPr/>
        </p:nvSpPr>
        <p:spPr>
          <a:xfrm>
            <a:off x="381000" y="838200"/>
            <a:ext cx="4800600" cy="3831818"/>
          </a:xfrm>
          <a:prstGeom prst="rect">
            <a:avLst/>
          </a:prstGeom>
          <a:noFill/>
          <a:ln>
            <a:noFill/>
          </a:ln>
        </p:spPr>
        <p:txBody>
          <a:bodyPr wrap="square" rtlCol="0">
            <a:spAutoFit/>
          </a:bodyPr>
          <a:lstStyle/>
          <a:p>
            <a:pPr algn="just" rtl="1">
              <a:lnSpc>
                <a:spcPct val="150000"/>
              </a:lnSpc>
            </a:pPr>
            <a:r>
              <a:rPr lang="ar-SA" dirty="0" smtClean="0"/>
              <a:t>افتتح صاحب السمو الشيخ محمد بن راشد آل مكتوم </a:t>
            </a:r>
            <a:r>
              <a:rPr lang="ar-SA" dirty="0"/>
              <a:t>بصفته ولي عهد دبي ووزير الدفاع آنذاك، </a:t>
            </a:r>
            <a:r>
              <a:rPr lang="ar-SA" dirty="0" smtClean="0"/>
              <a:t>مدينة </a:t>
            </a:r>
            <a:r>
              <a:rPr lang="ar-SA" dirty="0"/>
              <a:t>دبي </a:t>
            </a:r>
            <a:r>
              <a:rPr lang="ar-SA" dirty="0" smtClean="0"/>
              <a:t>للاعلام</a:t>
            </a:r>
          </a:p>
          <a:p>
            <a:pPr algn="just" rtl="1">
              <a:lnSpc>
                <a:spcPct val="150000"/>
              </a:lnSpc>
            </a:pPr>
            <a:r>
              <a:rPr lang="ar-SA" dirty="0" smtClean="0">
                <a:solidFill>
                  <a:srgbClr val="C00000"/>
                </a:solidFill>
              </a:rPr>
              <a:t>ا</a:t>
            </a:r>
            <a:r>
              <a:rPr lang="ar-SA" dirty="0" smtClean="0"/>
              <a:t>لهدف من انشاء مدينة دبي للإعلام بأن تجعل دبي </a:t>
            </a:r>
            <a:r>
              <a:rPr lang="ar-SA" dirty="0"/>
              <a:t>مركزا </a:t>
            </a:r>
            <a:r>
              <a:rPr lang="ar-SA" dirty="0" smtClean="0"/>
              <a:t>مهما في مجال الاعلام </a:t>
            </a:r>
            <a:r>
              <a:rPr lang="ar-SA" dirty="0"/>
              <a:t>في الشرق الأوسط </a:t>
            </a:r>
            <a:r>
              <a:rPr lang="ar-SA" dirty="0" smtClean="0"/>
              <a:t>وجذب الشركات </a:t>
            </a:r>
            <a:r>
              <a:rPr lang="ar-SA" dirty="0"/>
              <a:t>الإعلامية والإعلانية العربية والعالمية </a:t>
            </a:r>
            <a:r>
              <a:rPr lang="ar-SA" dirty="0" smtClean="0"/>
              <a:t>الكبيرة للعمل في دبي. وأهم </a:t>
            </a:r>
            <a:r>
              <a:rPr lang="ar-SA" dirty="0"/>
              <a:t>ما جذب هذه الشركات إلى مدينة دبي </a:t>
            </a:r>
            <a:r>
              <a:rPr lang="ar-SA" dirty="0" smtClean="0"/>
              <a:t>للإعلام </a:t>
            </a:r>
            <a:r>
              <a:rPr lang="ar-SA" dirty="0"/>
              <a:t>كونها منطقة </a:t>
            </a:r>
            <a:r>
              <a:rPr lang="ar-SA" dirty="0" smtClean="0"/>
              <a:t>حرة، </a:t>
            </a:r>
            <a:r>
              <a:rPr lang="ar-SA" dirty="0"/>
              <a:t>بالإضافة إلى مرونة الاجراءات ووفرة الخدمات المناسبة وكون مدينة دبي </a:t>
            </a:r>
            <a:r>
              <a:rPr lang="ar-SA" dirty="0" smtClean="0"/>
              <a:t>تقدم </a:t>
            </a:r>
            <a:r>
              <a:rPr lang="ar-SA" dirty="0"/>
              <a:t>الكثير من الخدمات المتميزة في مجال السفر والشحن والاتصال </a:t>
            </a:r>
            <a:r>
              <a:rPr lang="ar-SA" dirty="0" smtClean="0"/>
              <a:t>والسياحة</a:t>
            </a:r>
            <a:endParaRPr lang="en-US"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خلال افتتاح مدينة دبي </a:t>
            </a:r>
            <a:r>
              <a:rPr lang="ar-SA" dirty="0" smtClean="0"/>
              <a:t>للإعلام</a:t>
            </a:r>
            <a:endParaRPr lang="ar-SA"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78619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مارس ٢٠١١ برنامج الإمارات للخدمة الحكومية المتميزة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210</a:t>
            </a:fld>
            <a:endParaRPr lang="en-US" dirty="0">
              <a:solidFill>
                <a:prstClr val="white"/>
              </a:solidFill>
            </a:endParaRPr>
          </a:p>
        </p:txBody>
      </p:sp>
      <p:sp>
        <p:nvSpPr>
          <p:cNvPr id="5" name="TextBox 4"/>
          <p:cNvSpPr txBox="1"/>
          <p:nvPr/>
        </p:nvSpPr>
        <p:spPr>
          <a:xfrm>
            <a:off x="304800" y="811664"/>
            <a:ext cx="4952999" cy="3531736"/>
          </a:xfrm>
          <a:prstGeom prst="rect">
            <a:avLst/>
          </a:prstGeom>
          <a:noFill/>
          <a:ln>
            <a:noFill/>
          </a:ln>
        </p:spPr>
        <p:txBody>
          <a:bodyPr wrap="square" rtlCol="0">
            <a:spAutoFit/>
          </a:bodyPr>
          <a:lstStyle/>
          <a:p>
            <a:pPr algn="just" rtl="1">
              <a:lnSpc>
                <a:spcPct val="150000"/>
              </a:lnSpc>
              <a:buClr>
                <a:srgbClr val="C00000"/>
              </a:buClr>
            </a:pPr>
            <a:r>
              <a:rPr lang="ar-SA" dirty="0" smtClean="0"/>
              <a:t>أطلق </a:t>
            </a:r>
            <a:r>
              <a:rPr lang="ar-SA" dirty="0"/>
              <a:t>صاحب السمو الشيخ محمد بن راشد آل مكتوم نائب رئيس الدولة رئيس مجلس الوزراء حاكم دبي، برنامج الإمارات للخدمة الحكومية المتميزة في مارس </a:t>
            </a:r>
            <a:r>
              <a:rPr lang="ar-SA" dirty="0" smtClean="0"/>
              <a:t>٢٠١١</a:t>
            </a:r>
          </a:p>
          <a:p>
            <a:pPr algn="just" rtl="1">
              <a:lnSpc>
                <a:spcPct val="150000"/>
              </a:lnSpc>
              <a:buClr>
                <a:srgbClr val="C00000"/>
              </a:buClr>
            </a:pPr>
            <a:r>
              <a:rPr lang="ar-SA" dirty="0" smtClean="0"/>
              <a:t>يهدف </a:t>
            </a:r>
            <a:r>
              <a:rPr lang="ar-SA" dirty="0"/>
              <a:t>البرنامج لرفع كفاءة الخدمات الحكومية إلى مستوى ٧ نجوم ، وذلك بالتركيز على المتعامل وتعزيز الكفاءة الحكومية؛ ولتحقيق ذلك تم تحديد ٧ أولويات استراتيجية</a:t>
            </a:r>
            <a:r>
              <a:rPr lang="ar-SA" dirty="0" smtClean="0"/>
              <a:t>:  </a:t>
            </a:r>
            <a:r>
              <a:rPr lang="ar-SA" dirty="0"/>
              <a:t>تجربة </a:t>
            </a:r>
            <a:r>
              <a:rPr lang="ar-SA" dirty="0" smtClean="0"/>
              <a:t>المتعامل - </a:t>
            </a:r>
            <a:r>
              <a:rPr lang="ar-SA" dirty="0"/>
              <a:t>تعدّد قنوات تقديم الخدمات </a:t>
            </a:r>
            <a:r>
              <a:rPr lang="ar-SA" dirty="0" smtClean="0"/>
              <a:t>- </a:t>
            </a:r>
            <a:r>
              <a:rPr lang="ar-SA" dirty="0"/>
              <a:t>تكامل </a:t>
            </a:r>
            <a:r>
              <a:rPr lang="ar-SA" dirty="0" smtClean="0"/>
              <a:t>الخدمة - </a:t>
            </a:r>
            <a:r>
              <a:rPr lang="ar-SA" dirty="0"/>
              <a:t>ثقافة </a:t>
            </a:r>
            <a:r>
              <a:rPr lang="ar-SA" dirty="0" smtClean="0"/>
              <a:t>الخدمة - </a:t>
            </a:r>
            <a:r>
              <a:rPr lang="ar-SA" dirty="0"/>
              <a:t>كفاءة </a:t>
            </a:r>
            <a:r>
              <a:rPr lang="ar-SA" dirty="0" smtClean="0"/>
              <a:t>الخدمات - </a:t>
            </a:r>
            <a:r>
              <a:rPr lang="ar-SA" dirty="0"/>
              <a:t>حوكمة </a:t>
            </a:r>
            <a:r>
              <a:rPr lang="ar-SA" dirty="0" smtClean="0"/>
              <a:t>الخدمة - </a:t>
            </a:r>
            <a:r>
              <a:rPr lang="ar-SA" dirty="0"/>
              <a:t>الإبداع في </a:t>
            </a:r>
            <a:r>
              <a:rPr lang="ar-SA" dirty="0" smtClean="0"/>
              <a:t>الخدمة</a:t>
            </a:r>
            <a:endParaRPr lang="ar-SA"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799" y="914400"/>
            <a:ext cx="3753209" cy="271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بإنشاء </a:t>
            </a:r>
            <a:r>
              <a:rPr lang="ar-SA" dirty="0"/>
              <a:t>برنامج الإمارات للخدمة الحكومية المتميزة </a:t>
            </a:r>
          </a:p>
        </p:txBody>
      </p:sp>
    </p:spTree>
    <p:extLst>
      <p:ext uri="{BB962C8B-B14F-4D97-AF65-F5344CB8AC3E}">
        <p14:creationId xmlns:p14="http://schemas.microsoft.com/office/powerpoint/2010/main" val="315612060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10 ابريل 2011 تشكيل لجنة الوكالات التجارية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211</a:t>
            </a:fld>
            <a:endParaRPr lang="en-US" dirty="0">
              <a:solidFill>
                <a:prstClr val="white"/>
              </a:solidFill>
            </a:endParaRPr>
          </a:p>
        </p:txBody>
      </p:sp>
      <p:sp>
        <p:nvSpPr>
          <p:cNvPr id="3" name="TextBox 2"/>
          <p:cNvSpPr txBox="1"/>
          <p:nvPr/>
        </p:nvSpPr>
        <p:spPr>
          <a:xfrm>
            <a:off x="228600" y="843677"/>
            <a:ext cx="4953000" cy="2585323"/>
          </a:xfrm>
          <a:prstGeom prst="rect">
            <a:avLst/>
          </a:prstGeom>
          <a:noFill/>
          <a:ln>
            <a:noFill/>
          </a:ln>
        </p:spPr>
        <p:txBody>
          <a:bodyPr wrap="square" rtlCol="0">
            <a:spAutoFit/>
          </a:bodyPr>
          <a:lstStyle/>
          <a:p>
            <a:pPr algn="just" rtl="1">
              <a:lnSpc>
                <a:spcPct val="150000"/>
              </a:lnSpc>
            </a:pPr>
            <a:r>
              <a:rPr lang="ar-SA" dirty="0" smtClean="0"/>
              <a:t>اصدر </a:t>
            </a:r>
            <a:r>
              <a:rPr lang="ar-SA" dirty="0"/>
              <a:t>صاحب السمو الشيخ محمد بن راشد آل مكتوم، نائب رئيس الدولة رئيس مجلس الوزراء حاكم دبي، قرار مجلس الوزراء </a:t>
            </a:r>
            <a:r>
              <a:rPr lang="ar-SA" dirty="0" smtClean="0"/>
              <a:t>في </a:t>
            </a:r>
            <a:r>
              <a:rPr lang="ar-SA" dirty="0"/>
              <a:t>شأن تشكيل لجنة الوكالات </a:t>
            </a:r>
            <a:r>
              <a:rPr lang="ar-SA" dirty="0" smtClean="0"/>
              <a:t>التجارية</a:t>
            </a:r>
          </a:p>
          <a:p>
            <a:pPr algn="just" rtl="1">
              <a:lnSpc>
                <a:spcPct val="150000"/>
              </a:lnSpc>
            </a:pPr>
            <a:r>
              <a:rPr lang="ar-SA" dirty="0" smtClean="0"/>
              <a:t>تختص </a:t>
            </a:r>
            <a:r>
              <a:rPr lang="ar-SA" dirty="0"/>
              <a:t>اللجنة بالنظر في أي نزاع ينشأ بسبب الوكالة التجارية المقيدة لدى وزارة </a:t>
            </a:r>
            <a:r>
              <a:rPr lang="ar-SA" dirty="0" smtClean="0"/>
              <a:t>الاقتصاد. وتشكل </a:t>
            </a:r>
            <a:r>
              <a:rPr lang="ar-SA" dirty="0"/>
              <a:t>اللجنة بوزارة الاقتصاد برئاسة مدير عام </a:t>
            </a:r>
            <a:r>
              <a:rPr lang="ar-SA" dirty="0" smtClean="0"/>
              <a:t>الوزارة.</a:t>
            </a:r>
            <a:endParaRPr lang="ar-SA" b="1" dirty="0" smtClean="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يأمر بتشكيل </a:t>
            </a:r>
            <a:r>
              <a:rPr lang="ar-SA" dirty="0"/>
              <a:t>لجنة الوكالات التجارية</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524919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4 مايو 2011 </a:t>
            </a:r>
            <a:r>
              <a:rPr lang="en-US" dirty="0" smtClean="0"/>
              <a:t>سلطة </a:t>
            </a:r>
            <a:r>
              <a:rPr lang="en-US" dirty="0"/>
              <a:t>مدينة دبي الطبية</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212</a:t>
            </a:fld>
            <a:endParaRPr lang="en-US" dirty="0">
              <a:solidFill>
                <a:prstClr val="white"/>
              </a:solidFill>
            </a:endParaRPr>
          </a:p>
        </p:txBody>
      </p:sp>
      <p:sp>
        <p:nvSpPr>
          <p:cNvPr id="8" name="TextBox 7"/>
          <p:cNvSpPr txBox="1"/>
          <p:nvPr/>
        </p:nvSpPr>
        <p:spPr>
          <a:xfrm>
            <a:off x="304800" y="871680"/>
            <a:ext cx="4876800" cy="3471720"/>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en-US" dirty="0" smtClean="0"/>
              <a:t>أصدر </a:t>
            </a:r>
            <a:r>
              <a:rPr lang="en-US" dirty="0"/>
              <a:t>صاحب السمو الشيخ محمد بن راشد آل مكتوم نائب رئيس الدولة رئيس مجلس الوزراء، بصفته حاكماً لإمارة دبي، قانونا بإنشاء مدينة دبي الطبية ومؤسسة عامة لإدارتها تسمى "سلطة مدينة دبي الطبية </a:t>
            </a:r>
            <a:r>
              <a:rPr lang="en-US" dirty="0" smtClean="0"/>
              <a:t>"</a:t>
            </a:r>
            <a:endParaRPr lang="ar-SA" dirty="0" smtClean="0"/>
          </a:p>
          <a:p>
            <a:pPr algn="just" rtl="1" fontAlgn="base">
              <a:lnSpc>
                <a:spcPct val="150000"/>
              </a:lnSpc>
              <a:spcBef>
                <a:spcPct val="20000"/>
              </a:spcBef>
              <a:spcAft>
                <a:spcPct val="0"/>
              </a:spcAft>
              <a:buClr>
                <a:srgbClr val="AD0101"/>
              </a:buClr>
              <a:buSzPct val="100000"/>
            </a:pPr>
            <a:r>
              <a:rPr lang="en-US" dirty="0"/>
              <a:t>سلطة مدينة دبي الطبية </a:t>
            </a:r>
            <a:r>
              <a:rPr lang="ar-SA" dirty="0" smtClean="0"/>
              <a:t>ستقوم بإدارة </a:t>
            </a:r>
            <a:r>
              <a:rPr lang="en-US" dirty="0" smtClean="0"/>
              <a:t>مدينة </a:t>
            </a:r>
            <a:r>
              <a:rPr lang="en-US" dirty="0"/>
              <a:t>دبي </a:t>
            </a:r>
            <a:r>
              <a:rPr lang="en-US" dirty="0" smtClean="0"/>
              <a:t>الطبية</a:t>
            </a:r>
            <a:r>
              <a:rPr lang="ar-SA" dirty="0" smtClean="0"/>
              <a:t> وذلك بهدف </a:t>
            </a:r>
            <a:r>
              <a:rPr lang="en-US" dirty="0" smtClean="0"/>
              <a:t>تعزيز </a:t>
            </a:r>
            <a:r>
              <a:rPr lang="en-US" dirty="0"/>
              <a:t>مكانة إمارة دبي كمركز طبي وصحي عالمي، والمساهمة في تحسين جودة الخدمات الطبية على المستوى المحلي والإقليمي </a:t>
            </a:r>
            <a:r>
              <a:rPr lang="en-US" dirty="0" smtClean="0"/>
              <a:t>والعالمي</a:t>
            </a:r>
            <a:endParaRPr lang="ar-SA" dirty="0" smtClean="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يأمر ب</a:t>
            </a:r>
            <a:r>
              <a:rPr lang="en-US" dirty="0" smtClean="0"/>
              <a:t>إنشاء </a:t>
            </a:r>
            <a:r>
              <a:rPr lang="en-US" dirty="0"/>
              <a:t>سلطة مدينة دبي الطبية</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24965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 مايو 2011 </a:t>
            </a:r>
            <a:r>
              <a:rPr lang="en-US" dirty="0"/>
              <a:t>إطلاق </a:t>
            </a:r>
            <a:r>
              <a:rPr lang="ar-AE" dirty="0"/>
              <a:t>مشروع تصنيف مراكز الخدمات</a:t>
            </a:r>
            <a:r>
              <a:rPr lang="ar-SA" dirty="0"/>
              <a:t> </a:t>
            </a:r>
            <a:r>
              <a:rPr lang="en-US" dirty="0"/>
              <a:t>في الإمارات</a:t>
            </a:r>
            <a:endParaRPr lang="ar-SA" dirty="0"/>
          </a:p>
        </p:txBody>
      </p:sp>
      <p:sp>
        <p:nvSpPr>
          <p:cNvPr id="3" name="Content Placeholder 2"/>
          <p:cNvSpPr>
            <a:spLocks noGrp="1"/>
          </p:cNvSpPr>
          <p:nvPr>
            <p:ph idx="1"/>
          </p:nvPr>
        </p:nvSpPr>
        <p:spPr>
          <a:xfrm>
            <a:off x="228600" y="838200"/>
            <a:ext cx="5029200" cy="5410200"/>
          </a:xfrm>
          <a:ln>
            <a:noFill/>
          </a:ln>
        </p:spPr>
        <p:txBody>
          <a:bodyPr/>
          <a:lstStyle/>
          <a:p>
            <a:pPr indent="0" algn="just">
              <a:lnSpc>
                <a:spcPct val="150000"/>
              </a:lnSpc>
              <a:buNone/>
            </a:pPr>
            <a:r>
              <a:rPr lang="ar-SA" dirty="0" smtClean="0"/>
              <a:t>اطلق </a:t>
            </a:r>
            <a:r>
              <a:rPr lang="en-US" dirty="0" smtClean="0"/>
              <a:t> </a:t>
            </a:r>
            <a:r>
              <a:rPr lang="en-US" dirty="0"/>
              <a:t>صاحب السمو الشيخ محمد بن راشد آل </a:t>
            </a:r>
            <a:r>
              <a:rPr lang="en-US" dirty="0" smtClean="0"/>
              <a:t>مكتوم</a:t>
            </a:r>
            <a:r>
              <a:rPr lang="ar-SA" dirty="0" smtClean="0"/>
              <a:t> </a:t>
            </a:r>
            <a:r>
              <a:rPr lang="ar-SA" dirty="0"/>
              <a:t>نائب رئيس الدولة رئيس مجلس الوزراء حاكم دبي، </a:t>
            </a:r>
            <a:r>
              <a:rPr lang="en-US" b="1" dirty="0" smtClean="0"/>
              <a:t>أول </a:t>
            </a:r>
            <a:r>
              <a:rPr lang="en-US" b="1" dirty="0"/>
              <a:t>برنامج </a:t>
            </a:r>
            <a:r>
              <a:rPr lang="en-US" b="1" dirty="0" smtClean="0"/>
              <a:t>لتصنيف مستويات الخدمة الحكومية </a:t>
            </a:r>
            <a:r>
              <a:rPr lang="en-US" dirty="0" smtClean="0"/>
              <a:t>في </a:t>
            </a:r>
            <a:r>
              <a:rPr lang="en-US" dirty="0"/>
              <a:t>مراكز خدمة المتعاملين، </a:t>
            </a:r>
            <a:r>
              <a:rPr lang="ar-SA" dirty="0" smtClean="0"/>
              <a:t>وتعتبر </a:t>
            </a:r>
            <a:r>
              <a:rPr lang="en-US" dirty="0" smtClean="0"/>
              <a:t>تجربة </a:t>
            </a:r>
            <a:r>
              <a:rPr lang="en-US" dirty="0"/>
              <a:t>حكومية جديدة تعد الأولى على مستوى المنطقة</a:t>
            </a:r>
            <a:r>
              <a:rPr lang="en-US" dirty="0" smtClean="0"/>
              <a:t>،</a:t>
            </a:r>
            <a:r>
              <a:rPr lang="ar-SA" dirty="0" smtClean="0"/>
              <a:t> والعالم </a:t>
            </a:r>
            <a:r>
              <a:rPr lang="en-US" dirty="0" smtClean="0"/>
              <a:t> </a:t>
            </a:r>
            <a:r>
              <a:rPr lang="en-US" dirty="0"/>
              <a:t>وتهدف لإعادة صياغة مفهوم تقديم الخدمات في القطاع العام، وفق معايير أعلى، وكفاءة في العمليات تضاهي القطاع الخاص، خصوصاً قطاع </a:t>
            </a:r>
            <a:r>
              <a:rPr lang="en-US" dirty="0" smtClean="0"/>
              <a:t>الضيافة</a:t>
            </a:r>
            <a:r>
              <a:rPr lang="ar-SA" dirty="0" smtClean="0"/>
              <a:t> </a:t>
            </a:r>
          </a:p>
          <a:p>
            <a:pPr indent="0" algn="just">
              <a:lnSpc>
                <a:spcPct val="150000"/>
              </a:lnSpc>
              <a:buNone/>
            </a:pPr>
            <a:r>
              <a:rPr lang="en-US" dirty="0" smtClean="0"/>
              <a:t>يتم </a:t>
            </a:r>
            <a:r>
              <a:rPr lang="en-US" dirty="0"/>
              <a:t>من خلاله تصنيف جميع منشآت الخدمات الحكومية، بنظام شبيه بتصنيف المنشآت الفندقية، وفق معايير صارمة ودقيقة، إذ يتدرج التصنيف من نجمة واحدة حتى سبع </a:t>
            </a:r>
            <a:r>
              <a:rPr lang="en-US" dirty="0" smtClean="0"/>
              <a:t>نجوم</a:t>
            </a:r>
            <a:endParaRPr lang="en-US" dirty="0"/>
          </a:p>
          <a:p>
            <a:pPr indent="0" algn="just">
              <a:lnSpc>
                <a:spcPct val="150000"/>
              </a:lnSpc>
              <a:buNone/>
            </a:pP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213</a:t>
            </a:fld>
            <a:endParaRPr lang="en-US" dirty="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147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يطلق </a:t>
            </a:r>
            <a:r>
              <a:rPr lang="ar-AE" dirty="0" smtClean="0"/>
              <a:t>مشروع </a:t>
            </a:r>
            <a:r>
              <a:rPr lang="ar-AE" dirty="0"/>
              <a:t>تصنيف مراكز الخدمات</a:t>
            </a:r>
            <a:r>
              <a:rPr lang="ar-SA" dirty="0"/>
              <a:t> </a:t>
            </a:r>
            <a:r>
              <a:rPr lang="en-US" dirty="0"/>
              <a:t>في </a:t>
            </a:r>
            <a:r>
              <a:rPr lang="en-US" dirty="0" smtClean="0"/>
              <a:t>الإمارات</a:t>
            </a:r>
            <a:endParaRPr lang="ar-SA" dirty="0"/>
          </a:p>
        </p:txBody>
      </p:sp>
    </p:spTree>
    <p:extLst>
      <p:ext uri="{BB962C8B-B14F-4D97-AF65-F5344CB8AC3E}">
        <p14:creationId xmlns:p14="http://schemas.microsoft.com/office/powerpoint/2010/main" val="349770489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24 مايو 2011 ميثاق خدمة المتعاملين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214</a:t>
            </a:fld>
            <a:endParaRPr lang="en-US" dirty="0">
              <a:solidFill>
                <a:prstClr val="white"/>
              </a:solidFill>
            </a:endParaRPr>
          </a:p>
        </p:txBody>
      </p:sp>
      <p:sp>
        <p:nvSpPr>
          <p:cNvPr id="5" name="Content Placeholder 2"/>
          <p:cNvSpPr txBox="1">
            <a:spLocks/>
          </p:cNvSpPr>
          <p:nvPr/>
        </p:nvSpPr>
        <p:spPr bwMode="auto">
          <a:xfrm>
            <a:off x="228600" y="838200"/>
            <a:ext cx="5029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Clr>
                <a:schemeClr val="accent1">
                  <a:lumMod val="60000"/>
                  <a:lumOff val="40000"/>
                </a:schemeClr>
              </a:buClr>
              <a:buNone/>
            </a:pPr>
            <a:r>
              <a:rPr lang="ar-SA" dirty="0" smtClean="0"/>
              <a:t>اطلق صاحب السمو الشيخ محمد بن راشد آل مكتوم، نائب رئيس الدولة رئيس مجلس الوزراء حاكم دبي</a:t>
            </a:r>
            <a:r>
              <a:rPr lang="ar-SA" b="1" dirty="0" smtClean="0"/>
              <a:t>،  </a:t>
            </a:r>
            <a:r>
              <a:rPr lang="ar-SA" dirty="0" smtClean="0"/>
              <a:t>ميثاق خدمة المتعاملين على مستوى الجهة الاتحادية كأحد المبادرات المندرجة تحت برنامج الإمارات للخدمة الحكومية المتميزة. </a:t>
            </a:r>
          </a:p>
          <a:p>
            <a:pPr indent="0" algn="just">
              <a:lnSpc>
                <a:spcPct val="150000"/>
              </a:lnSpc>
              <a:buClr>
                <a:schemeClr val="accent1">
                  <a:lumMod val="60000"/>
                  <a:lumOff val="40000"/>
                </a:schemeClr>
              </a:buClr>
              <a:buNone/>
            </a:pPr>
            <a:r>
              <a:rPr lang="ar-SA" dirty="0" smtClean="0"/>
              <a:t>يصف ميثاق خدمة المتعاملين التزام الجهة الاتحادية نحو متعامليها، ويهدف إلى تعزيز كفاءة وفعالية الخدمات في الحكومة الاتحادية عبر:</a:t>
            </a:r>
          </a:p>
          <a:p>
            <a:pPr marL="342900" indent="-342900" algn="just">
              <a:lnSpc>
                <a:spcPct val="150000"/>
              </a:lnSpc>
              <a:buClrTx/>
              <a:buFont typeface="Wingdings 3" pitchFamily="18" charset="2"/>
              <a:buAutoNum type="arabicPeriod"/>
            </a:pPr>
            <a:r>
              <a:rPr lang="ar-SA" dirty="0" smtClean="0"/>
              <a:t>تعميم المعايير الموحدة للخدمة وتوقّعات المتعاملين على كلّ الموظفين المعنيِّين</a:t>
            </a:r>
          </a:p>
          <a:p>
            <a:pPr indent="0" algn="just">
              <a:lnSpc>
                <a:spcPct val="150000"/>
              </a:lnSpc>
              <a:buClr>
                <a:schemeClr val="accent1">
                  <a:lumMod val="60000"/>
                  <a:lumOff val="40000"/>
                </a:schemeClr>
              </a:buClr>
              <a:buNone/>
            </a:pPr>
            <a:r>
              <a:rPr lang="ar-SA" dirty="0" smtClean="0"/>
              <a:t>٢. توفير أداة لقياس الأداء والمتابعة تركِّز على نتائج خدمة المتعاملين</a:t>
            </a:r>
            <a:endParaRPr lang="ar-SA"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يطلق </a:t>
            </a:r>
            <a:r>
              <a:rPr lang="ar-SA" dirty="0"/>
              <a:t>ميثاق خدمة المتعاملين</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92318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25 مايو 2011 اطلاق بوابة الإمارات الإلكترونية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215</a:t>
            </a:fld>
            <a:endParaRPr lang="en-US" dirty="0">
              <a:solidFill>
                <a:prstClr val="white"/>
              </a:solidFill>
            </a:endParaRPr>
          </a:p>
        </p:txBody>
      </p:sp>
      <p:sp>
        <p:nvSpPr>
          <p:cNvPr id="6" name="TextBox 5"/>
          <p:cNvSpPr txBox="1"/>
          <p:nvPr/>
        </p:nvSpPr>
        <p:spPr>
          <a:xfrm>
            <a:off x="304800" y="838200"/>
            <a:ext cx="4953000" cy="4362733"/>
          </a:xfrm>
          <a:prstGeom prst="rect">
            <a:avLst/>
          </a:prstGeom>
          <a:noFill/>
          <a:ln>
            <a:noFill/>
          </a:ln>
        </p:spPr>
        <p:txBody>
          <a:bodyPr wrap="square" rtlCol="0">
            <a:spAutoFit/>
          </a:bodyPr>
          <a:lstStyle/>
          <a:p>
            <a:pPr algn="just" rtl="1">
              <a:lnSpc>
                <a:spcPct val="150000"/>
              </a:lnSpc>
            </a:pPr>
            <a:r>
              <a:rPr lang="ar-SA" dirty="0" smtClean="0"/>
              <a:t>شهد </a:t>
            </a:r>
            <a:r>
              <a:rPr lang="ar-SA" dirty="0"/>
              <a:t>صاحب السمو الشيخ محمد بن راشد آل مكتوم</a:t>
            </a:r>
            <a:r>
              <a:rPr lang="ar-SA" dirty="0" smtClean="0"/>
              <a:t> </a:t>
            </a:r>
            <a:r>
              <a:rPr lang="ar-SA" dirty="0"/>
              <a:t>نائب رئيس الدولة رئيس مجلس الوزراء حاكم دبي، إطلاق البوابة الإلكترونية لدولة الإمارات والتي تعد نافذة الخدمات الإلكترونية كافة، التي تقدمها الجهات الإتحادية والمحلية في دولة الإمارات للأفراد والزوار وأصحاب الأعمال وقناة للتواصل المباشر مع الجهات الحكومية </a:t>
            </a:r>
            <a:r>
              <a:rPr lang="ar-SA" dirty="0" smtClean="0"/>
              <a:t>كافة. </a:t>
            </a:r>
          </a:p>
          <a:p>
            <a:pPr algn="just" rtl="1">
              <a:lnSpc>
                <a:spcPct val="150000"/>
              </a:lnSpc>
            </a:pPr>
            <a:r>
              <a:rPr lang="ar-SA" dirty="0" smtClean="0"/>
              <a:t>أن </a:t>
            </a:r>
            <a:r>
              <a:rPr lang="ar-SA" dirty="0"/>
              <a:t>الموقع يأتي متوافقاً مع إستراتيجية الحكومة لتسهيل الخدمات وتعزيز الكفاءة التشغيلية للأجهزة الحكومية، كما أنه يمثل واجهة دولة الإمارات الرسمية للحصول على المعلومات أو الخدمات التي تقدمها الدولة بمختلف أجهزتها ومؤسساتها الاتحادية والمحلية </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a:t>
            </a:r>
            <a:r>
              <a:rPr lang="ar-SA" dirty="0"/>
              <a:t>يطلق بوابة الإمارات الإلكترونية </a:t>
            </a:r>
          </a:p>
        </p:txBody>
      </p:sp>
    </p:spTree>
    <p:extLst>
      <p:ext uri="{BB962C8B-B14F-4D97-AF65-F5344CB8AC3E}">
        <p14:creationId xmlns:p14="http://schemas.microsoft.com/office/powerpoint/2010/main" val="217778094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29 اكتوبر 2011 حوكمة مجالس إدارة المؤسسات الربحية وغير الربحية المملوكة للحكومة الاتحادية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216</a:t>
            </a:fld>
            <a:endParaRPr lang="en-US" dirty="0">
              <a:solidFill>
                <a:prstClr val="white"/>
              </a:solidFill>
            </a:endParaRPr>
          </a:p>
        </p:txBody>
      </p:sp>
      <p:sp>
        <p:nvSpPr>
          <p:cNvPr id="7" name="TextBox 6"/>
          <p:cNvSpPr txBox="1"/>
          <p:nvPr/>
        </p:nvSpPr>
        <p:spPr>
          <a:xfrm>
            <a:off x="304800" y="860569"/>
            <a:ext cx="4952999" cy="4778231"/>
          </a:xfrm>
          <a:prstGeom prst="rect">
            <a:avLst/>
          </a:prstGeom>
          <a:noFill/>
          <a:ln>
            <a:noFill/>
          </a:ln>
        </p:spPr>
        <p:txBody>
          <a:bodyPr wrap="square" rtlCol="0">
            <a:spAutoFit/>
          </a:bodyPr>
          <a:lstStyle/>
          <a:p>
            <a:pPr algn="just" rtl="1">
              <a:lnSpc>
                <a:spcPct val="150000"/>
              </a:lnSpc>
            </a:pPr>
            <a:r>
              <a:rPr lang="ar-SA" dirty="0" smtClean="0"/>
              <a:t>أصدر </a:t>
            </a:r>
            <a:r>
              <a:rPr lang="ar-SA" dirty="0"/>
              <a:t>صاحب السمو الشيخ محمد بن راشد آل مكتوم نائب رئيس الدولة رئيس مجلس الوزراء حاكم دبي </a:t>
            </a:r>
            <a:r>
              <a:rPr lang="ar-SA" dirty="0" smtClean="0"/>
              <a:t>قرارا </a:t>
            </a:r>
            <a:r>
              <a:rPr lang="ar-SA" dirty="0"/>
              <a:t>بشأن حوكمة مجالس الإدارة في الهيئات والمؤسسات والشركات الربحية وغير الربحية المملوكة للحكومة الاتحادية </a:t>
            </a:r>
            <a:endParaRPr lang="ar-SA" dirty="0" smtClean="0"/>
          </a:p>
          <a:p>
            <a:pPr algn="just" rtl="1">
              <a:lnSpc>
                <a:spcPct val="150000"/>
              </a:lnSpc>
            </a:pPr>
            <a:r>
              <a:rPr lang="ar-SA" dirty="0" smtClean="0"/>
              <a:t>بهدف </a:t>
            </a:r>
            <a:r>
              <a:rPr lang="ar-SA" dirty="0"/>
              <a:t>تعزيز ممارسات الشفافية في تلك الجهات المملوكة للحكومة الاتحادية بدءا من أعلى الهرم الإداري وتكريس معايير موحدة للحوكمة في جميع الجهات. </a:t>
            </a:r>
            <a:r>
              <a:rPr lang="ar-SA" dirty="0" smtClean="0"/>
              <a:t>بموجب </a:t>
            </a:r>
            <a:r>
              <a:rPr lang="ar-SA" dirty="0"/>
              <a:t>القرار سيكون مجلس الإدارة هو السلطة العليا للمؤسسة الاتحادية ومسؤولا أمام مجلس الوزراء عن تحقيق الأهداف وتنفيذ السياسات التي أنشئت من أجلها وذلك من خلال ممارسة السلطات والصلاحيات اللازمة لتحقيق أغراضها. </a:t>
            </a:r>
          </a:p>
        </p:txBody>
      </p:sp>
      <p:sp>
        <p:nvSpPr>
          <p:cNvPr id="8" name="TextBox 7"/>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يصدر قراراً </a:t>
            </a:r>
            <a:r>
              <a:rPr lang="ar-SA" dirty="0"/>
              <a:t>بشأن حوكمة مجالس إدارة المؤسسات الربحية وغير الربحية المملوكة للحكومة </a:t>
            </a:r>
            <a:r>
              <a:rPr lang="ar-SA" dirty="0" smtClean="0"/>
              <a:t>الاتحادية</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8684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30 اكتوبر 2011 ترام الصفوح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217</a:t>
            </a:fld>
            <a:endParaRPr lang="en-US" dirty="0">
              <a:solidFill>
                <a:prstClr val="white"/>
              </a:solidFill>
            </a:endParaRPr>
          </a:p>
        </p:txBody>
      </p:sp>
      <p:sp>
        <p:nvSpPr>
          <p:cNvPr id="5" name="Content Placeholder 2"/>
          <p:cNvSpPr txBox="1">
            <a:spLocks/>
          </p:cNvSpPr>
          <p:nvPr/>
        </p:nvSpPr>
        <p:spPr bwMode="auto">
          <a:xfrm>
            <a:off x="304800" y="838200"/>
            <a:ext cx="4952999"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دشن صاحب السمو الشيخ محمد بن راشد آل مكتوم نائب رئيس الدولة رئيس مجلس الوزراء حاكم دبي المحطة والعربة النموذج لترام الصفوح في دبي الذي يعد الأول في العالم الذي يعمل بنظام تغذية الكهرباء الأرضي على كامل الخط دون حاجته لأسلاك هوائية كهربائية</a:t>
            </a:r>
            <a:endParaRPr lang="ar-SA" dirty="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799" y="990600"/>
            <a:ext cx="3756071" cy="266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a:t>
            </a:r>
            <a:r>
              <a:rPr lang="ar-SA" dirty="0"/>
              <a:t>ي</a:t>
            </a:r>
            <a:r>
              <a:rPr lang="ar-SA" dirty="0" smtClean="0"/>
              <a:t>دشين </a:t>
            </a:r>
            <a:r>
              <a:rPr lang="ar-SA" dirty="0"/>
              <a:t>ترام الصفوح</a:t>
            </a:r>
          </a:p>
        </p:txBody>
      </p:sp>
    </p:spTree>
    <p:extLst>
      <p:ext uri="{BB962C8B-B14F-4D97-AF65-F5344CB8AC3E}">
        <p14:creationId xmlns:p14="http://schemas.microsoft.com/office/powerpoint/2010/main" val="283564596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21 اغسطس 2011 </a:t>
            </a:r>
            <a:r>
              <a:rPr lang="en-US" dirty="0"/>
              <a:t>مجلس لتنسيق السياسات المالية الحكومية</a:t>
            </a:r>
            <a:r>
              <a:rPr lang="ar-SA" dirty="0"/>
              <a:t>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218</a:t>
            </a:fld>
            <a:endParaRPr lang="en-US" dirty="0">
              <a:solidFill>
                <a:prstClr val="white"/>
              </a:solidFill>
            </a:endParaRPr>
          </a:p>
        </p:txBody>
      </p:sp>
      <p:sp>
        <p:nvSpPr>
          <p:cNvPr id="8" name="TextBox 7"/>
          <p:cNvSpPr txBox="1"/>
          <p:nvPr/>
        </p:nvSpPr>
        <p:spPr>
          <a:xfrm>
            <a:off x="228600" y="860569"/>
            <a:ext cx="5029200" cy="4778231"/>
          </a:xfrm>
          <a:prstGeom prst="rect">
            <a:avLst/>
          </a:prstGeom>
          <a:noFill/>
          <a:ln>
            <a:noFill/>
          </a:ln>
        </p:spPr>
        <p:txBody>
          <a:bodyPr wrap="square" rtlCol="0">
            <a:spAutoFit/>
          </a:bodyPr>
          <a:lstStyle/>
          <a:p>
            <a:pPr algn="just" rtl="1">
              <a:lnSpc>
                <a:spcPct val="150000"/>
              </a:lnSpc>
              <a:buClr>
                <a:srgbClr val="C00000"/>
              </a:buClr>
            </a:pPr>
            <a:r>
              <a:rPr lang="en-US" dirty="0" smtClean="0"/>
              <a:t>أصدر </a:t>
            </a:r>
            <a:r>
              <a:rPr lang="en-US" dirty="0"/>
              <a:t>صاحب السمو الشيخ محمد بن راشد آل مكتوم </a:t>
            </a:r>
            <a:r>
              <a:rPr lang="ar-SA" dirty="0"/>
              <a:t>نائب رئيس الدولة رئيس مجلس الوزراء حاكم دبي، </a:t>
            </a:r>
            <a:r>
              <a:rPr lang="en-US" dirty="0" smtClean="0"/>
              <a:t>قرار </a:t>
            </a:r>
            <a:r>
              <a:rPr lang="en-US" dirty="0"/>
              <a:t>مجلس الوزراء </a:t>
            </a:r>
            <a:r>
              <a:rPr lang="en-US" dirty="0" smtClean="0"/>
              <a:t>بشأن </a:t>
            </a:r>
            <a:r>
              <a:rPr lang="en-US" dirty="0"/>
              <a:t>مجلس تنسيق السياسات المالية </a:t>
            </a:r>
            <a:r>
              <a:rPr lang="en-US" dirty="0" smtClean="0"/>
              <a:t>الحكومية.</a:t>
            </a:r>
            <a:r>
              <a:rPr lang="ar-SA" dirty="0" smtClean="0"/>
              <a:t> </a:t>
            </a:r>
            <a:r>
              <a:rPr lang="en-US" dirty="0" smtClean="0"/>
              <a:t>يختص </a:t>
            </a:r>
            <a:r>
              <a:rPr lang="en-US" dirty="0"/>
              <a:t>المجلس بالاشراف على جمع البيانات والتقارير المالية الحكومية على مستوى الدولة واعداد السياسات المالية الحكومية والتشاور حول مشروعات الموازنات واوجه الصرف الحكومي على مستوى الدولة بما يدعم التنمية الاقتصادية في الدولة واعداد السياسات الخاصة بتنمية الايرادات والسياسات الضريبية وتحديد آليات تمويل المشروعات سواء عن طريق الاقتراض او السندات ووضع التصنيف الائتماني السيادي للحكومة الاتحادية والحكومات المحلية والتشاور في الامور المالية المستجدة والمؤثرة في التنمية الاقتصادية في </a:t>
            </a:r>
            <a:r>
              <a:rPr lang="en-US" dirty="0" smtClean="0"/>
              <a:t>الدولة</a:t>
            </a:r>
            <a:endParaRPr lang="en-US" dirty="0"/>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يأمر ب</a:t>
            </a:r>
            <a:r>
              <a:rPr lang="en-US" dirty="0" smtClean="0"/>
              <a:t>إنشاء </a:t>
            </a:r>
            <a:r>
              <a:rPr lang="en-US" dirty="0"/>
              <a:t>مجلس لتنسيق السياسات المالية الحكومية</a:t>
            </a:r>
            <a:r>
              <a:rPr lang="ar-SA" dirty="0"/>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01197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 ديسمبر 2011محاضرة محمد بن راشد بعنوان "روح الاتحاد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219</a:t>
            </a:fld>
            <a:endParaRPr lang="en-US" dirty="0">
              <a:solidFill>
                <a:prstClr val="white"/>
              </a:solidFill>
            </a:endParaRPr>
          </a:p>
        </p:txBody>
      </p:sp>
      <p:sp>
        <p:nvSpPr>
          <p:cNvPr id="5" name="Content Placeholder 2"/>
          <p:cNvSpPr txBox="1">
            <a:spLocks/>
          </p:cNvSpPr>
          <p:nvPr/>
        </p:nvSpPr>
        <p:spPr bwMode="auto">
          <a:xfrm>
            <a:off x="228600" y="838200"/>
            <a:ext cx="5029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ألقى </a:t>
            </a:r>
            <a:r>
              <a:rPr lang="ar-SA" dirty="0"/>
              <a:t>صاحب السمو الشيخ محمد بن راشد آل مكتوم نائب رئيس الدولة رئيس مجلس الوزراء حاكم دبي، </a:t>
            </a:r>
            <a:r>
              <a:rPr lang="ar-SA" dirty="0" smtClean="0"/>
              <a:t>وسط جمع  من أبناء دولة الإمارات يزيدون على 2000 فرد وأكثر من 100 شخصية إعلامية من 47 دولة، محاضرة تاريخية بمناسبة احتفالات الدولة بالعيد الوطني الأربعين بعنوان "روح الاتحاد". </a:t>
            </a:r>
          </a:p>
          <a:p>
            <a:pPr indent="0" algn="just">
              <a:lnSpc>
                <a:spcPct val="150000"/>
              </a:lnSpc>
              <a:buNone/>
            </a:pPr>
            <a:r>
              <a:rPr lang="ar-SA" dirty="0" smtClean="0"/>
              <a:t>عكست المحاضرة التي ركز فيها سموه على مخاطبة شباب وفتيات الوطن مشاعر سموه الوطنية، واعتزازه الكبير بيوم ولادة اتحاد دولة الامارات الذي عاصره لحظة بلحظة، وقال سموه للشباب: إن مستقبل الاتحاد بيدكم وعليكم مواصلة المسيرة باقتدار، وقال سموه: مستقبل الاتحاد مسؤوليتكم.</a:t>
            </a:r>
          </a:p>
          <a:p>
            <a:pPr algn="just">
              <a:lnSpc>
                <a:spcPct val="150000"/>
              </a:lnSpc>
            </a:pPr>
            <a:endParaRPr lang="ar-SA"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a:t>صاحب السمو الشيخ محمد بن راشد </a:t>
            </a:r>
            <a:r>
              <a:rPr lang="ar-SA" dirty="0" smtClean="0"/>
              <a:t>آل مكتوم يقدم محاضرة بعنوان روح </a:t>
            </a:r>
            <a:r>
              <a:rPr lang="ar-SA" dirty="0"/>
              <a:t>الاتحاد </a:t>
            </a:r>
          </a:p>
        </p:txBody>
      </p:sp>
    </p:spTree>
    <p:extLst>
      <p:ext uri="{BB962C8B-B14F-4D97-AF65-F5344CB8AC3E}">
        <p14:creationId xmlns:p14="http://schemas.microsoft.com/office/powerpoint/2010/main" val="825393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26 يناير 2001 المنتدى الاقتصادي العالمي بدافوس</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a:t>
            </a:fld>
            <a:endParaRPr lang="en-US" dirty="0">
              <a:solidFill>
                <a:prstClr val="white"/>
              </a:solidFill>
            </a:endParaRPr>
          </a:p>
        </p:txBody>
      </p:sp>
      <p:sp>
        <p:nvSpPr>
          <p:cNvPr id="5" name="Content Placeholder 2"/>
          <p:cNvSpPr txBox="1">
            <a:spLocks/>
          </p:cNvSpPr>
          <p:nvPr/>
        </p:nvSpPr>
        <p:spPr bwMode="auto">
          <a:xfrm>
            <a:off x="304800" y="838200"/>
            <a:ext cx="49149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القى صاحب السمو محمد بن راشد آل مكتوم بصفته ولي </a:t>
            </a:r>
            <a:r>
              <a:rPr lang="ar-SA" dirty="0"/>
              <a:t>عهد دبي وزير الدفاع آنذاك</a:t>
            </a:r>
            <a:r>
              <a:rPr lang="ar-SA" dirty="0" smtClean="0"/>
              <a:t>، كلمة أمام المنتدى الاقتصادي العالمي الذي انعقد في مدينة دافوس السويسرية.تحدث </a:t>
            </a:r>
            <a:r>
              <a:rPr lang="ar-SA" dirty="0"/>
              <a:t>سموه </a:t>
            </a:r>
            <a:r>
              <a:rPr lang="ar-SA" dirty="0" smtClean="0"/>
              <a:t>عن </a:t>
            </a:r>
            <a:r>
              <a:rPr lang="ar-SA" dirty="0"/>
              <a:t>التحديات المستقبلية للدول العربية، وعن </a:t>
            </a:r>
            <a:r>
              <a:rPr lang="ar-SA" dirty="0" smtClean="0"/>
              <a:t>خبرات دولة الامارات .</a:t>
            </a:r>
            <a:endParaRPr lang="ar-SA" dirty="0"/>
          </a:p>
          <a:p>
            <a:pPr indent="0" algn="just">
              <a:lnSpc>
                <a:spcPct val="150000"/>
              </a:lnSpc>
              <a:buNone/>
            </a:pPr>
            <a:r>
              <a:rPr lang="ar-SA" dirty="0" smtClean="0"/>
              <a:t>وتحدث عن دور المغفور له صاحب السمو الشيخ زايد بن سلطان  آل نهيان رحمه الله في بناء دولة الامارات.</a:t>
            </a:r>
          </a:p>
          <a:p>
            <a:pPr indent="0" algn="just">
              <a:lnSpc>
                <a:spcPct val="150000"/>
              </a:lnSpc>
              <a:buNone/>
            </a:pPr>
            <a:r>
              <a:rPr lang="ar-SA" dirty="0" smtClean="0"/>
              <a:t>وايضا </a:t>
            </a:r>
            <a:r>
              <a:rPr lang="en-US" dirty="0" smtClean="0"/>
              <a:t>دعا سمو</a:t>
            </a:r>
            <a:r>
              <a:rPr lang="ar-SA" dirty="0" smtClean="0"/>
              <a:t>ه</a:t>
            </a:r>
            <a:r>
              <a:rPr lang="en-US" dirty="0" smtClean="0"/>
              <a:t> دول </a:t>
            </a:r>
            <a:r>
              <a:rPr lang="en-US" dirty="0"/>
              <a:t>العالم إلى تخصيص </a:t>
            </a:r>
            <a:r>
              <a:rPr lang="ar-SA" dirty="0" smtClean="0"/>
              <a:t>20% </a:t>
            </a:r>
            <a:r>
              <a:rPr lang="en-US" dirty="0" smtClean="0"/>
              <a:t> </a:t>
            </a:r>
            <a:r>
              <a:rPr lang="en-US" dirty="0"/>
              <a:t>من ميزانية التسليح لتدعيم التعليم والثقافة ولتجسير الفجوة بين الدول الصناعية المتطورة وبين الدول النامية.</a:t>
            </a: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5838" cy="2765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a:t>
            </a:r>
            <a:r>
              <a:rPr lang="ar-SA" dirty="0" smtClean="0"/>
              <a:t>يلقي كلمة في المنتدى </a:t>
            </a:r>
            <a:r>
              <a:rPr lang="ar-SA" dirty="0"/>
              <a:t>الاقتصادي العالمي </a:t>
            </a:r>
          </a:p>
        </p:txBody>
      </p:sp>
    </p:spTree>
    <p:extLst>
      <p:ext uri="{BB962C8B-B14F-4D97-AF65-F5344CB8AC3E}">
        <p14:creationId xmlns:p14="http://schemas.microsoft.com/office/powerpoint/2010/main" val="149561841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يناير 2012 مجمع محمد بن راشد للطاقة الشمسية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220</a:t>
            </a:fld>
            <a:endParaRPr lang="en-US" dirty="0">
              <a:solidFill>
                <a:prstClr val="white"/>
              </a:solidFill>
            </a:endParaRPr>
          </a:p>
        </p:txBody>
      </p:sp>
      <p:sp>
        <p:nvSpPr>
          <p:cNvPr id="5" name="Content Placeholder 2"/>
          <p:cNvSpPr txBox="1">
            <a:spLocks/>
          </p:cNvSpPr>
          <p:nvPr/>
        </p:nvSpPr>
        <p:spPr bwMode="auto">
          <a:xfrm>
            <a:off x="304800" y="914400"/>
            <a:ext cx="4882168"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أطلق </a:t>
            </a:r>
            <a:r>
              <a:rPr lang="ar-SA" dirty="0"/>
              <a:t>صاحب السمو الشيخ محمد بن راشد آل مكتوم نائب رئيس الدولة رئيس مجلس الوزراء حاكم دبي، مشروع </a:t>
            </a:r>
            <a:r>
              <a:rPr lang="ar-SA" dirty="0" smtClean="0"/>
              <a:t>مجمع محمد بن راشد للطاقة الشمسية. </a:t>
            </a:r>
          </a:p>
          <a:p>
            <a:pPr indent="0" algn="just">
              <a:lnSpc>
                <a:spcPct val="150000"/>
              </a:lnSpc>
              <a:buNone/>
            </a:pPr>
            <a:r>
              <a:rPr lang="ar-SA" dirty="0" smtClean="0"/>
              <a:t>يعتبر المجمع المشروع الأكبر من نوعه في منطقة الخليج، وتصل قدرته التشغيلية إلى 1000 ميجاواط بحلول عام 2030، وخصصت حكومة دبي موقعاً في منطقة “سيح الدحل” لإقامة المجمع على مساحة تبلغ 48 كيلومتراً مربعاً،  بتكلفة استثمارية متوقعة تصل إلى 12 مليار درهم</a:t>
            </a:r>
          </a:p>
          <a:p>
            <a:pPr algn="just">
              <a:lnSpc>
                <a:spcPct val="150000"/>
              </a:lnSpc>
            </a:pPr>
            <a:endParaRPr lang="ar-SA" b="1"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4635"/>
          <a:stretch/>
        </p:blipFill>
        <p:spPr bwMode="auto">
          <a:xfrm>
            <a:off x="5257800" y="914400"/>
            <a:ext cx="373319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يطلق </a:t>
            </a:r>
            <a:r>
              <a:rPr lang="ar-SA" dirty="0"/>
              <a:t>مجمع محمد بن راشد للطاقة الشمسية </a:t>
            </a:r>
          </a:p>
        </p:txBody>
      </p:sp>
    </p:spTree>
    <p:extLst>
      <p:ext uri="{BB962C8B-B14F-4D97-AF65-F5344CB8AC3E}">
        <p14:creationId xmlns:p14="http://schemas.microsoft.com/office/powerpoint/2010/main" val="294979047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27 فبراير 2012 تكرم رؤساء وأعضاء المجلس الوطني الاتحادي السابقين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221</a:t>
            </a:fld>
            <a:endParaRPr lang="en-US" dirty="0">
              <a:solidFill>
                <a:prstClr val="white"/>
              </a:solidFill>
            </a:endParaRPr>
          </a:p>
        </p:txBody>
      </p:sp>
      <p:sp>
        <p:nvSpPr>
          <p:cNvPr id="9" name="Content Placeholder 2"/>
          <p:cNvSpPr txBox="1">
            <a:spLocks/>
          </p:cNvSpPr>
          <p:nvPr/>
        </p:nvSpPr>
        <p:spPr bwMode="auto">
          <a:xfrm>
            <a:off x="304799" y="838200"/>
            <a:ext cx="4953001"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كرم </a:t>
            </a:r>
            <a:r>
              <a:rPr lang="ar-SA" dirty="0"/>
              <a:t>صاحب السمو الشيخ محمد بن راشد آل مكتوم نائب رئيس الدولة رئيس مجلس الوزراء حاكم دبي، </a:t>
            </a:r>
            <a:r>
              <a:rPr lang="ar-SA" dirty="0" smtClean="0"/>
              <a:t>رؤساء </a:t>
            </a:r>
            <a:r>
              <a:rPr lang="ar-SA" dirty="0"/>
              <a:t>وأعضاء المجلس الوطني الاتحادي السابقين، وذلك بمناسبة الذكرى الـ 40 لتأسيس </a:t>
            </a:r>
            <a:r>
              <a:rPr lang="ar-SA" dirty="0" smtClean="0"/>
              <a:t>المجلس</a:t>
            </a:r>
            <a:endParaRPr lang="ar-SA"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يكرم </a:t>
            </a:r>
            <a:r>
              <a:rPr lang="ar-SA" dirty="0"/>
              <a:t>رؤساء وأعضاء المجلس الوطني الاتحادي </a:t>
            </a:r>
            <a:r>
              <a:rPr lang="ar-SA" dirty="0" smtClean="0"/>
              <a:t>السابقين</a:t>
            </a:r>
            <a:endParaRPr lang="ar-SA" dirty="0"/>
          </a:p>
        </p:txBody>
      </p:sp>
    </p:spTree>
    <p:extLst>
      <p:ext uri="{BB962C8B-B14F-4D97-AF65-F5344CB8AC3E}">
        <p14:creationId xmlns:p14="http://schemas.microsoft.com/office/powerpoint/2010/main" val="388597465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11 مارس 2012 اطلاق مبادرتين حقيبة الوزير الإلكترونية  والمركز المعرفي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222</a:t>
            </a:fld>
            <a:endParaRPr lang="en-US" dirty="0">
              <a:solidFill>
                <a:prstClr val="white"/>
              </a:solidFill>
            </a:endParaRPr>
          </a:p>
        </p:txBody>
      </p:sp>
      <p:sp>
        <p:nvSpPr>
          <p:cNvPr id="16" name="TextBox 15"/>
          <p:cNvSpPr txBox="1"/>
          <p:nvPr/>
        </p:nvSpPr>
        <p:spPr>
          <a:xfrm>
            <a:off x="304801" y="838200"/>
            <a:ext cx="4953000" cy="4196020"/>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استجابة </a:t>
            </a:r>
            <a:r>
              <a:rPr lang="ar-SA" dirty="0"/>
              <a:t>لتوجيهات صاحب السمو الشيخ محمد بن راشد آل مكتوم نائب رئيس الدولة رئيس مجلس الوزراء حاكم دبي، بالتحول الإلكتروني الشامل، </a:t>
            </a:r>
            <a:r>
              <a:rPr lang="ar-SA" dirty="0" smtClean="0"/>
              <a:t>تم إطلاق </a:t>
            </a:r>
            <a:r>
              <a:rPr lang="ar-SA" dirty="0"/>
              <a:t>مبادرتين خاصتين بالتحول الإلكتروني في إدارة أعمال مجلس الوزراء، وهما "حقيبة الوزير الإلكترونية" و"المركز المعرفي"، لأعضاء مجلس الوزراء، وتم توزيع أجهزة "آيباد" لوحية خاصة على أعضاء المجلس للبدء في استخدام الخدمة، وتخصيص نافذة إلكترونية خاصة لصاحب السمو نائب رئيس الدولة رئيس مجلس الوزراء حاكم دبي، تتضمن خدمات تتعلق بمتابعة المشاريع الرئيسية في الوزارات الاتحادية كافة.</a:t>
            </a:r>
            <a:endParaRPr lang="en-US" b="1" dirty="0"/>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a:t>
            </a:r>
            <a:r>
              <a:rPr lang="ar-SA" dirty="0"/>
              <a:t>يطلق مبادرتي حقيبة الوزير الإلكترونية  والمركز </a:t>
            </a:r>
            <a:r>
              <a:rPr lang="ar-SA" dirty="0" smtClean="0"/>
              <a:t>المعرفي</a:t>
            </a:r>
            <a:endParaRPr lang="ar-SA" dirty="0"/>
          </a:p>
        </p:txBody>
      </p:sp>
    </p:spTree>
    <p:extLst>
      <p:ext uri="{BB962C8B-B14F-4D97-AF65-F5344CB8AC3E}">
        <p14:creationId xmlns:p14="http://schemas.microsoft.com/office/powerpoint/2010/main" val="200120025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مارس 2012</a:t>
            </a:r>
            <a:r>
              <a:rPr lang="ar-SA" dirty="0">
                <a:solidFill>
                  <a:srgbClr val="C00000"/>
                </a:solidFill>
              </a:rPr>
              <a:t> </a:t>
            </a:r>
            <a:r>
              <a:rPr lang="ar-SA" dirty="0"/>
              <a:t>إطلاق مشروع متحف دبي للفن الحديث ودار الأوبرا</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223</a:t>
            </a:fld>
            <a:endParaRPr lang="en-US" dirty="0">
              <a:solidFill>
                <a:prstClr val="white"/>
              </a:solidFill>
            </a:endParaRPr>
          </a:p>
        </p:txBody>
      </p:sp>
      <p:sp>
        <p:nvSpPr>
          <p:cNvPr id="8" name="Content Placeholder 2"/>
          <p:cNvSpPr txBox="1">
            <a:spLocks/>
          </p:cNvSpPr>
          <p:nvPr/>
        </p:nvSpPr>
        <p:spPr bwMode="auto">
          <a:xfrm>
            <a:off x="381000" y="838200"/>
            <a:ext cx="48768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أعلن صاحب السمو الشيخ محمد بن راشد آل مكتوم، عن إطلاق مشروع "متحف دبي للفن الحديث ودار الأوبرا"، ضمن "وسط مدينة دبي"، أبرز مشاريع "إعمار العقارية"، ليكون الوجهة الأولى في عالم الثقافة في المدينة.</a:t>
            </a:r>
          </a:p>
          <a:p>
            <a:pPr indent="0" algn="just">
              <a:lnSpc>
                <a:spcPct val="150000"/>
              </a:lnSpc>
              <a:buNone/>
            </a:pPr>
            <a:r>
              <a:rPr lang="ar-SA" dirty="0" smtClean="0"/>
              <a:t>ويهدف مشروع "متحف دبي للفن الحديث ودار الأوبرا" إلى ترسيخ مكانة دولة الإمارات العربية المتحدة كمنطلق لأهم الفعاليات الثقافية في المنطقة، ويمثل إضافة تثري القطاع الثقافي في الدولة</a:t>
            </a: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a:t>
            </a:r>
            <a:r>
              <a:rPr lang="ar-SA" dirty="0"/>
              <a:t>يطلق </a:t>
            </a:r>
            <a:r>
              <a:rPr lang="ar-SA" dirty="0">
                <a:solidFill>
                  <a:srgbClr val="C00000"/>
                </a:solidFill>
              </a:rPr>
              <a:t> </a:t>
            </a:r>
            <a:r>
              <a:rPr lang="ar-SA" dirty="0" smtClean="0"/>
              <a:t>مشروع </a:t>
            </a:r>
            <a:r>
              <a:rPr lang="ar-SA" dirty="0"/>
              <a:t>متحف دبي للفن الحديث ودار </a:t>
            </a:r>
            <a:r>
              <a:rPr lang="ar-SA" dirty="0" smtClean="0"/>
              <a:t>الأوبرا</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26551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10 ابريل 2012 مؤسسة دبي لمشاريع الطيران الهندسية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224</a:t>
            </a:fld>
            <a:endParaRPr lang="en-US" dirty="0">
              <a:solidFill>
                <a:prstClr val="white"/>
              </a:solidFill>
            </a:endParaRPr>
          </a:p>
        </p:txBody>
      </p:sp>
      <p:sp>
        <p:nvSpPr>
          <p:cNvPr id="5" name="Content Placeholder 2"/>
          <p:cNvSpPr txBox="1">
            <a:spLocks/>
          </p:cNvSpPr>
          <p:nvPr/>
        </p:nvSpPr>
        <p:spPr bwMode="auto">
          <a:xfrm>
            <a:off x="228600" y="838200"/>
            <a:ext cx="5029200" cy="571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أصدر صاحب السمو الشيخ محمد بن راشد آل مكتوم نائب رئيس الدولة رئيس مجلس الوزراء حاكم دبي قانون بإنشاء “ مؤسسة دبي لمشاريع الطيران الهندسية” ك وتلحق بمؤسسة “مدينة دبي للطيران”. </a:t>
            </a:r>
          </a:p>
          <a:p>
            <a:pPr indent="0" algn="just">
              <a:lnSpc>
                <a:spcPct val="150000"/>
              </a:lnSpc>
              <a:buFont typeface="Wingdings 3" pitchFamily="18" charset="2"/>
              <a:buNone/>
            </a:pPr>
            <a:r>
              <a:rPr lang="ar-SA" dirty="0" smtClean="0"/>
              <a:t>أهداف مؤسسة دبي لمشاريع الطيران الهندسية الرامية إلى تعزيز مكانة الإمارة في مجال تخطيط وتصميم وإنشاء المطارات والمرافق التابعة لها، وجذب الاستثمارات المحلية والخارجية ذات الصلة، وذلك في ضوء اختصاصات المؤسسة التي تشمل: تقديم الحلول الهندسية والفنية اللازمة لتطوير المطارات القائمة في الإمارة للارتقاء بمستوى خدماتها، بالتنسيق مع الجهات المعنية وإعداد الدراسات والتصاميم والمخططات الهندسية للمطارات المراد إنشاؤها والمرافق التابعة لها ،ووضع المواصفات والمعايير والشروط الفنية اللازمة. </a:t>
            </a:r>
          </a:p>
          <a:p>
            <a:pPr indent="0" algn="just">
              <a:lnSpc>
                <a:spcPct val="150000"/>
              </a:lnSpc>
              <a:buFont typeface="Wingdings 3" pitchFamily="18" charset="2"/>
              <a:buNone/>
            </a:pP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a:t>
            </a:r>
            <a:r>
              <a:rPr lang="ar-SA" dirty="0"/>
              <a:t>يطلق </a:t>
            </a:r>
            <a:r>
              <a:rPr lang="ar-SA" dirty="0">
                <a:solidFill>
                  <a:srgbClr val="C00000"/>
                </a:solidFill>
              </a:rPr>
              <a:t> </a:t>
            </a:r>
            <a:r>
              <a:rPr lang="ar-SA" dirty="0"/>
              <a:t>مؤسسة دبي لمشاريع الطيران </a:t>
            </a:r>
            <a:r>
              <a:rPr lang="ar-SA" dirty="0" smtClean="0"/>
              <a:t>الهندسية</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147046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11 ابريل 2012 مبادرة التعلم الذكي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225</a:t>
            </a:fld>
            <a:endParaRPr lang="en-US" dirty="0">
              <a:solidFill>
                <a:prstClr val="white"/>
              </a:solidFill>
            </a:endParaRPr>
          </a:p>
        </p:txBody>
      </p:sp>
      <p:sp>
        <p:nvSpPr>
          <p:cNvPr id="6" name="Content Placeholder 2"/>
          <p:cNvSpPr txBox="1">
            <a:spLocks/>
          </p:cNvSpPr>
          <p:nvPr/>
        </p:nvSpPr>
        <p:spPr bwMode="auto">
          <a:xfrm>
            <a:off x="301388" y="838200"/>
            <a:ext cx="4575412" cy="52560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مبادرة محمد بن راشد للتعلم الذكي تشمل جميع مدارس الدولة بتكلفة مليار درهم</a:t>
            </a:r>
          </a:p>
          <a:p>
            <a:pPr indent="0" algn="just">
              <a:lnSpc>
                <a:spcPct val="150000"/>
              </a:lnSpc>
              <a:buFont typeface="Wingdings 3" pitchFamily="18" charset="2"/>
              <a:buNone/>
            </a:pPr>
            <a:r>
              <a:rPr lang="ar-SA" dirty="0" smtClean="0"/>
              <a:t>تهدف لخلق بيئة تعليمية جديدة في المدارس تضم صفوفاً ذكية في جميع المدارس وتوزيع أجهزة لوحية لجميع الطلاب وتزويد جميع مدارس الدولة بشبكات الجيل الرابع فائقة السرعة، إضافة لبرامج تدريبية متخصصة للمعلمين ومناهج علمية جديدة مساندة للمنهاج الأصلي، وينفذ المشروع بالتعاون بين وزارة التربية والتعليم والهيئة العامة لتنظيم قطاع الاتصالات بالدولة بمتابعة مباشرة من مكتب رئاسة مجلس الوزراء</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665775" cy="2744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a:t>
            </a:r>
            <a:r>
              <a:rPr lang="ar-SA" dirty="0"/>
              <a:t>يطلق مبادرة التعلم الذكي </a:t>
            </a:r>
          </a:p>
        </p:txBody>
      </p:sp>
    </p:spTree>
    <p:extLst>
      <p:ext uri="{BB962C8B-B14F-4D97-AF65-F5344CB8AC3E}">
        <p14:creationId xmlns:p14="http://schemas.microsoft.com/office/powerpoint/2010/main" val="317462629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عام 2012  نظام أداء الإلكتروني </a:t>
            </a:r>
            <a:r>
              <a:rPr lang="ar-SA" dirty="0" smtClean="0"/>
              <a:t>- أداء 2.0 </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226</a:t>
            </a:fld>
            <a:endParaRPr lang="en-US" dirty="0">
              <a:solidFill>
                <a:prstClr val="white"/>
              </a:solidFill>
            </a:endParaRPr>
          </a:p>
        </p:txBody>
      </p:sp>
      <p:sp>
        <p:nvSpPr>
          <p:cNvPr id="8" name="Content Placeholder 2"/>
          <p:cNvSpPr>
            <a:spLocks noGrp="1"/>
          </p:cNvSpPr>
          <p:nvPr>
            <p:ph idx="1"/>
          </p:nvPr>
        </p:nvSpPr>
        <p:spPr>
          <a:xfrm>
            <a:off x="228600" y="838200"/>
            <a:ext cx="5029200" cy="5486400"/>
          </a:xfrm>
          <a:ln>
            <a:noFill/>
          </a:ln>
        </p:spPr>
        <p:txBody>
          <a:bodyPr/>
          <a:lstStyle/>
          <a:p>
            <a:pPr indent="0" algn="just">
              <a:lnSpc>
                <a:spcPct val="150000"/>
              </a:lnSpc>
              <a:buNone/>
            </a:pPr>
            <a:r>
              <a:rPr lang="ar-SA" dirty="0" smtClean="0"/>
              <a:t>بتوجيهات </a:t>
            </a:r>
            <a:r>
              <a:rPr lang="ar-SA" dirty="0"/>
              <a:t>من صاحب السمو الشيخ محمد بن راشد آل مكتوم نائب رئيس الدولة رئيس مجلس الوزراء حاكم </a:t>
            </a:r>
            <a:r>
              <a:rPr lang="ar-SA" dirty="0" smtClean="0"/>
              <a:t>دبي، </a:t>
            </a:r>
            <a:r>
              <a:rPr lang="ar-SA" dirty="0"/>
              <a:t>طور </a:t>
            </a:r>
            <a:r>
              <a:rPr lang="ar-SA" dirty="0" smtClean="0"/>
              <a:t>مكتب </a:t>
            </a:r>
            <a:r>
              <a:rPr lang="ar-SA" dirty="0"/>
              <a:t>رئاسة مجلس الوزراء </a:t>
            </a:r>
            <a:r>
              <a:rPr lang="ar-SA" dirty="0" smtClean="0"/>
              <a:t>النسخة </a:t>
            </a:r>
            <a:r>
              <a:rPr lang="ar-SA" dirty="0"/>
              <a:t>المحدثة كلياً من نظام أداء الإلكتروني (أداء 2.0) </a:t>
            </a:r>
            <a:endParaRPr lang="ar-SA" dirty="0" smtClean="0"/>
          </a:p>
          <a:p>
            <a:pPr indent="0" algn="just">
              <a:lnSpc>
                <a:spcPct val="150000"/>
              </a:lnSpc>
              <a:buNone/>
            </a:pPr>
            <a:r>
              <a:rPr lang="ar-SA" dirty="0" smtClean="0"/>
              <a:t>الهدف من النظام لإدارة </a:t>
            </a:r>
            <a:r>
              <a:rPr lang="ar-SA" dirty="0"/>
              <a:t>الأداء في حكومة دولة الإمارات ويُطرَح نظامُ «أداء 2.0» </a:t>
            </a:r>
            <a:r>
              <a:rPr lang="ar-SA" dirty="0" smtClean="0"/>
              <a:t>بصيغته </a:t>
            </a:r>
            <a:r>
              <a:rPr lang="ar-SA" dirty="0"/>
              <a:t>الثانية الجديدة كلياً بحيث يحقق الانتقال من قياس الأداء إلى إدارة الأداء وذلك لتوفير الدعم الكامل لعملية التطوير المستدام في الجهات الاتحادية، بالإضافة إلى وضع مفاهيم ومناهج فنية حديثة بغية رفع كفاءة وفعالية متابعة تنفيذ الخطط. يمكن استخدام النظام عن طريق الأجهزة اللوحية وهواتف الجيل الثالث، ما يؤمن قدرة عالية على التواصل ومتابعة تنفيذ الخطط الاستراتيجية والتشغيلية للجهات الاتحادية بكفاءة </a:t>
            </a:r>
            <a:r>
              <a:rPr lang="ar-SA" dirty="0" smtClean="0"/>
              <a:t>ومرونة</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يطلق </a:t>
            </a:r>
            <a:r>
              <a:rPr lang="ar-SA" dirty="0">
                <a:solidFill>
                  <a:srgbClr val="C00000"/>
                </a:solidFill>
              </a:rPr>
              <a:t> </a:t>
            </a:r>
            <a:r>
              <a:rPr lang="ar-SA" dirty="0"/>
              <a:t>نظام أداء الإلكتروني </a:t>
            </a:r>
            <a:r>
              <a:rPr lang="ar-SA" dirty="0" smtClean="0"/>
              <a:t>-أداء 2.0</a:t>
            </a:r>
            <a:endParaRPr lang="ar-SA"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09696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23  أبريل 2012 مجلس محمد بن راشد للسياسات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227</a:t>
            </a:fld>
            <a:endParaRPr lang="en-US" dirty="0">
              <a:solidFill>
                <a:prstClr val="white"/>
              </a:solidFill>
            </a:endParaRPr>
          </a:p>
        </p:txBody>
      </p:sp>
      <p:sp>
        <p:nvSpPr>
          <p:cNvPr id="9" name="Content Placeholder 2"/>
          <p:cNvSpPr txBox="1">
            <a:spLocks/>
          </p:cNvSpPr>
          <p:nvPr/>
        </p:nvSpPr>
        <p:spPr bwMode="auto">
          <a:xfrm>
            <a:off x="304800" y="838200"/>
            <a:ext cx="49530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en-US" dirty="0" smtClean="0"/>
              <a:t>دشن </a:t>
            </a:r>
            <a:r>
              <a:rPr lang="ar-SA" dirty="0"/>
              <a:t>صاحب السمو الشيخ محمد بن راشد آل مكتوم نائب رئيس الدولة رئيس مجلس الوزراء حاكم دبي، </a:t>
            </a:r>
            <a:r>
              <a:rPr lang="en-US" dirty="0" smtClean="0"/>
              <a:t>الجلسة </a:t>
            </a:r>
            <a:r>
              <a:rPr lang="en-US" dirty="0"/>
              <a:t>الأولى لمجلس محمد بن راشد للسياسات الذي أمر سموه بإطلاقه ليكون قناة جديدة للتواصل مع كافة فئات المجتمع ومنصة جديدة لطرح الأفكار الوطنية المبدعة</a:t>
            </a:r>
            <a:r>
              <a:rPr lang="en-US" dirty="0" smtClean="0"/>
              <a:t>.</a:t>
            </a:r>
            <a:endParaRPr lang="ar-SA" dirty="0" smtClean="0"/>
          </a:p>
          <a:p>
            <a:pPr indent="0" algn="just">
              <a:lnSpc>
                <a:spcPct val="150000"/>
              </a:lnSpc>
              <a:buNone/>
            </a:pPr>
            <a:r>
              <a:rPr lang="ar-SA" dirty="0" smtClean="0"/>
              <a:t>خلال الجلسة الاولي اطلق سموه عدة </a:t>
            </a:r>
            <a:r>
              <a:rPr lang="en-US" dirty="0" smtClean="0"/>
              <a:t>مبادرات هادفة </a:t>
            </a:r>
            <a:r>
              <a:rPr lang="ar-SA" dirty="0" smtClean="0"/>
              <a:t>ل</a:t>
            </a:r>
            <a:r>
              <a:rPr lang="en-US" dirty="0" smtClean="0"/>
              <a:t>لحفاظ </a:t>
            </a:r>
            <a:r>
              <a:rPr lang="en-US" dirty="0"/>
              <a:t>على اللغة العربية وتعزيز مكانتها في المجتمع، شملت ميثاقا للغة العربية لتعزيز استخدامها في الحياة العامة ومجلسا إستشاريا </a:t>
            </a:r>
            <a:r>
              <a:rPr lang="en-US" dirty="0" smtClean="0"/>
              <a:t>لتطبيق </a:t>
            </a:r>
            <a:r>
              <a:rPr lang="en-US" dirty="0"/>
              <a:t>مبادئ الميثاق ورعاية كافة الجهود الهادفة لتعزيز وضع اللغة العربية، بجانب مبادرات تتعلق بإحياء اللغة العربية كلغة للعلم والمعرفة وإبراز المبدعين من الطلبة فيها، شملت إطلاق كلية للترجمة ومعهد لتعليم العربية لغير الناطقين بها إضافة إلى مبادرة الكترونية لتعزيز المحتوى العربي على شبكة " الإنترنت ".</a:t>
            </a:r>
            <a:endParaRPr lang="ar-SA" dirty="0" smtClean="0"/>
          </a:p>
          <a:p>
            <a:pPr indent="0" algn="just">
              <a:lnSpc>
                <a:spcPct val="150000"/>
              </a:lnSpc>
              <a:buNone/>
            </a:pPr>
            <a:endParaRPr lang="ar-SA" dirty="0" smtClean="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990600"/>
            <a:ext cx="3733800" cy="266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يدشن </a:t>
            </a:r>
            <a:r>
              <a:rPr lang="ar-SA" dirty="0"/>
              <a:t>مجلس محمد بن راشد </a:t>
            </a:r>
            <a:r>
              <a:rPr lang="ar-SA" dirty="0" smtClean="0"/>
              <a:t>للسياسات – الجلسة الاولي </a:t>
            </a:r>
            <a:endParaRPr lang="ar-SA" dirty="0"/>
          </a:p>
        </p:txBody>
      </p:sp>
    </p:spTree>
    <p:extLst>
      <p:ext uri="{BB962C8B-B14F-4D97-AF65-F5344CB8AC3E}">
        <p14:creationId xmlns:p14="http://schemas.microsoft.com/office/powerpoint/2010/main" val="234173000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ar-SA" dirty="0"/>
              <a:t>15 مايو 2012 انضمام الدولة لمنتدى الدول المصدرة للغاز</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228</a:t>
            </a:fld>
            <a:endParaRPr lang="en-US" dirty="0">
              <a:solidFill>
                <a:prstClr val="white"/>
              </a:solidFill>
            </a:endParaRPr>
          </a:p>
        </p:txBody>
      </p:sp>
      <p:sp>
        <p:nvSpPr>
          <p:cNvPr id="7" name="TextBox 6"/>
          <p:cNvSpPr txBox="1"/>
          <p:nvPr/>
        </p:nvSpPr>
        <p:spPr>
          <a:xfrm>
            <a:off x="304800" y="838200"/>
            <a:ext cx="4876800" cy="3831818"/>
          </a:xfrm>
          <a:prstGeom prst="rect">
            <a:avLst/>
          </a:prstGeom>
          <a:noFill/>
          <a:ln>
            <a:noFill/>
          </a:ln>
        </p:spPr>
        <p:txBody>
          <a:bodyPr wrap="square" rtlCol="0">
            <a:spAutoFit/>
          </a:bodyPr>
          <a:lstStyle/>
          <a:p>
            <a:pPr algn="just" rtl="1">
              <a:lnSpc>
                <a:spcPct val="150000"/>
              </a:lnSpc>
            </a:pPr>
            <a:r>
              <a:rPr lang="ar-SA" dirty="0" smtClean="0"/>
              <a:t>وافق مجلس </a:t>
            </a:r>
            <a:r>
              <a:rPr lang="ar-SA" dirty="0"/>
              <a:t>الوزراء برئاسة صاحب السمو الشيخ محمد بن راشد آل مكتوم نائب رئيس الدولة رئيس مجلس الوزراء حاكم </a:t>
            </a:r>
            <a:r>
              <a:rPr lang="ar-SA" dirty="0" smtClean="0"/>
              <a:t>دبي، </a:t>
            </a:r>
            <a:r>
              <a:rPr lang="ar-SA" dirty="0"/>
              <a:t>على انضمام الدولة لمنتدى الدول المصدرة للغاز </a:t>
            </a:r>
            <a:endParaRPr lang="ar-SA" dirty="0" smtClean="0"/>
          </a:p>
          <a:p>
            <a:pPr algn="just" rtl="1">
              <a:lnSpc>
                <a:spcPct val="150000"/>
              </a:lnSpc>
            </a:pPr>
            <a:r>
              <a:rPr lang="ar-SA" dirty="0" smtClean="0"/>
              <a:t>تاسس </a:t>
            </a:r>
            <a:r>
              <a:rPr lang="ar-SA" dirty="0"/>
              <a:t>المنتدى في 2008 وتسيطر الدول المشاركة فيه على 70% من الاحتياطات العالمية من الغاز, وهو يتخذ من الدوحة مقرا له.</a:t>
            </a:r>
          </a:p>
          <a:p>
            <a:pPr algn="just" rtl="1">
              <a:lnSpc>
                <a:spcPct val="150000"/>
              </a:lnSpc>
            </a:pPr>
            <a:r>
              <a:rPr lang="ar-SA" dirty="0"/>
              <a:t>ويضم المنتدى الجزائر وبوليفيا ومصر وغينيا الاستوائية وايران وليبيا ونيجيريا وسلطنة عمان وقطر وروسيا وفنزويلا ودولة ترينيداد </a:t>
            </a:r>
            <a:r>
              <a:rPr lang="ar-SA" dirty="0" smtClean="0"/>
              <a:t>وتوباغو</a:t>
            </a: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بانضمام </a:t>
            </a:r>
            <a:r>
              <a:rPr lang="ar-SA" dirty="0"/>
              <a:t>الدولة لمنتدى الدول المصدرة للغاز</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44382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ar-SA" dirty="0"/>
              <a:t>15 مايو 2012 عضوية الدولة في  الإتحاد العربي للنقل البري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229</a:t>
            </a:fld>
            <a:endParaRPr lang="en-US" dirty="0">
              <a:solidFill>
                <a:prstClr val="white"/>
              </a:solidFill>
            </a:endParaRPr>
          </a:p>
        </p:txBody>
      </p:sp>
      <p:sp>
        <p:nvSpPr>
          <p:cNvPr id="11" name="TextBox 10"/>
          <p:cNvSpPr txBox="1"/>
          <p:nvPr/>
        </p:nvSpPr>
        <p:spPr>
          <a:xfrm>
            <a:off x="304801" y="809179"/>
            <a:ext cx="4876800" cy="3780522"/>
          </a:xfrm>
          <a:prstGeom prst="rect">
            <a:avLst/>
          </a:prstGeom>
          <a:noFill/>
          <a:ln>
            <a:noFill/>
          </a:ln>
        </p:spPr>
        <p:txBody>
          <a:bodyPr wrap="square" rtlCol="0">
            <a:spAutoFit/>
          </a:bodyPr>
          <a:lstStyle/>
          <a:p>
            <a:pPr algn="just" rtl="1">
              <a:lnSpc>
                <a:spcPct val="150000"/>
              </a:lnSpc>
            </a:pPr>
            <a:r>
              <a:rPr lang="ar-SA" dirty="0" smtClean="0"/>
              <a:t> </a:t>
            </a:r>
            <a:r>
              <a:rPr lang="ar-SA" dirty="0"/>
              <a:t>وافق مجلس الوزراء برئاسة صاحب السمو الشيخ محمد بن راشد آل مكتوم، نائب رئيس الدولة رئيس مجلس الوزراء حاكم </a:t>
            </a:r>
            <a:r>
              <a:rPr lang="ar-SA" dirty="0" smtClean="0"/>
              <a:t>دبي، على انضمام </a:t>
            </a:r>
            <a:r>
              <a:rPr lang="ar-SA" dirty="0"/>
              <a:t>الدولة لعضوية الإتحاد العربي للنقل البري، وهو هيئة عربية متخصصة لتنمية وتطوير قطاع النقل البري في الوطن </a:t>
            </a:r>
            <a:r>
              <a:rPr lang="ar-SA" dirty="0" smtClean="0"/>
              <a:t>العربي</a:t>
            </a:r>
          </a:p>
          <a:p>
            <a:pPr algn="just" rtl="1">
              <a:lnSpc>
                <a:spcPct val="150000"/>
              </a:lnSpc>
            </a:pPr>
            <a:r>
              <a:rPr lang="ar-SA" dirty="0"/>
              <a:t>يهدف الإتحاد العربي للنقل البري إلى تسهيل حركة الركاب وحركة التجارة البيئية والسياحية مع الدول العربية، وتشجيع التعاون التجاري بين كبرى شركات النقل البري في الوطن العربي.</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يوجه </a:t>
            </a:r>
            <a:r>
              <a:rPr lang="ar-SA" dirty="0" smtClean="0"/>
              <a:t>بإنضمام الدوله الي عضوية الإتحاد </a:t>
            </a:r>
            <a:r>
              <a:rPr lang="ar-SA" dirty="0"/>
              <a:t>العربي للنقل البري</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250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30 يناير 2001 ا</a:t>
            </a:r>
            <a:r>
              <a:rPr lang="en-US" dirty="0"/>
              <a:t>لمؤتمر العالمي الأول للحكومة الالكترونية</a:t>
            </a:r>
            <a:endParaRPr lang="ar-SA" dirty="0"/>
          </a:p>
        </p:txBody>
      </p:sp>
      <p:sp>
        <p:nvSpPr>
          <p:cNvPr id="3" name="Content Placeholder 2"/>
          <p:cNvSpPr>
            <a:spLocks noGrp="1"/>
          </p:cNvSpPr>
          <p:nvPr>
            <p:ph idx="1"/>
          </p:nvPr>
        </p:nvSpPr>
        <p:spPr>
          <a:xfrm>
            <a:off x="304800" y="838200"/>
            <a:ext cx="4953000" cy="6096000"/>
          </a:xfrm>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a:t>
            </a:r>
            <a:r>
              <a:rPr lang="ar-SA" dirty="0" smtClean="0"/>
              <a:t>تم افتتاح ا</a:t>
            </a:r>
            <a:r>
              <a:rPr lang="en-US" dirty="0" smtClean="0"/>
              <a:t>لمؤتمر </a:t>
            </a:r>
            <a:r>
              <a:rPr lang="en-US" dirty="0"/>
              <a:t>العالمي الأول للحكومة </a:t>
            </a:r>
            <a:r>
              <a:rPr lang="en-US" dirty="0" smtClean="0"/>
              <a:t>الالكترونية</a:t>
            </a:r>
            <a:r>
              <a:rPr lang="ar-SA" dirty="0" smtClean="0"/>
              <a:t>.</a:t>
            </a:r>
            <a:r>
              <a:rPr lang="en-US" dirty="0" smtClean="0"/>
              <a:t>وقدم </a:t>
            </a:r>
            <a:r>
              <a:rPr lang="ar-SA" dirty="0" smtClean="0"/>
              <a:t>المؤتمر </a:t>
            </a:r>
            <a:r>
              <a:rPr lang="en-US" dirty="0" smtClean="0"/>
              <a:t>صورة </a:t>
            </a:r>
            <a:r>
              <a:rPr lang="en-US" dirty="0"/>
              <a:t>منفصلة للقواعد الرئيسية التي تبنى عليها الحكومة الالكترونية </a:t>
            </a:r>
            <a:r>
              <a:rPr lang="ar-SA" dirty="0" smtClean="0"/>
              <a:t>م</a:t>
            </a:r>
            <a:r>
              <a:rPr lang="en-US" dirty="0" smtClean="0"/>
              <a:t>ن </a:t>
            </a:r>
            <a:r>
              <a:rPr lang="en-US" dirty="0"/>
              <a:t>خلال الدروس المستفادة من التجارب والتقنيات الحديثة </a:t>
            </a:r>
            <a:r>
              <a:rPr lang="en-US" dirty="0" smtClean="0"/>
              <a:t>التي </a:t>
            </a:r>
            <a:r>
              <a:rPr lang="ar-SA" dirty="0" smtClean="0"/>
              <a:t>تم عرضها في</a:t>
            </a:r>
            <a:r>
              <a:rPr lang="en-US" dirty="0" smtClean="0"/>
              <a:t> المؤتمر</a:t>
            </a:r>
            <a:r>
              <a:rPr lang="ar-SA" dirty="0" smtClean="0"/>
              <a:t>.</a:t>
            </a:r>
            <a:r>
              <a:rPr lang="en-US" dirty="0" smtClean="0"/>
              <a:t> تحدث </a:t>
            </a:r>
            <a:r>
              <a:rPr lang="en-US" dirty="0"/>
              <a:t>في المؤتمر اكثر من 15 خبيراً من ابرز المختصين عالميا في مجالات الحكومة الالكترونية ونظم التقنيات المرتبطة بها من كافة انحاء العالم </a:t>
            </a:r>
            <a:r>
              <a:rPr lang="en-US" dirty="0" smtClean="0"/>
              <a:t>عرضو</a:t>
            </a:r>
            <a:r>
              <a:rPr lang="ar-SA" dirty="0" smtClean="0"/>
              <a:t>ا</a:t>
            </a:r>
            <a:r>
              <a:rPr lang="en-US" dirty="0" smtClean="0"/>
              <a:t> </a:t>
            </a:r>
            <a:r>
              <a:rPr lang="en-US" dirty="0"/>
              <a:t>نماذج لتجارب عالمية بارزة ومتميزة في التحول الى حكومة الكترونية</a:t>
            </a:r>
            <a:r>
              <a:rPr lang="en-US" dirty="0" smtClean="0"/>
              <a:t>.</a:t>
            </a:r>
            <a:r>
              <a:rPr lang="ar-SA" dirty="0" smtClean="0"/>
              <a:t> حضر </a:t>
            </a:r>
            <a:r>
              <a:rPr lang="en-US" dirty="0" smtClean="0"/>
              <a:t>نحو </a:t>
            </a:r>
            <a:r>
              <a:rPr lang="ar-SA" dirty="0" smtClean="0"/>
              <a:t>400 شخص </a:t>
            </a:r>
            <a:r>
              <a:rPr lang="en-US" dirty="0" smtClean="0"/>
              <a:t>من </a:t>
            </a:r>
            <a:r>
              <a:rPr lang="en-US" dirty="0"/>
              <a:t>الخبراء والمتخصصين وممثلي المؤسسات والهيئات الحكومية والخاصة من جميع انحاء </a:t>
            </a:r>
            <a:r>
              <a:rPr lang="en-US" dirty="0" smtClean="0"/>
              <a:t>العالم</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a:t>
            </a:fld>
            <a:endParaRPr lang="en-US" dirty="0">
              <a:solidFill>
                <a:prstClr val="white"/>
              </a:solidFill>
            </a:endParaRPr>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افتتاح </a:t>
            </a:r>
            <a:r>
              <a:rPr lang="ar-SA" dirty="0"/>
              <a:t>ا</a:t>
            </a:r>
            <a:r>
              <a:rPr lang="en-US" dirty="0"/>
              <a:t>لمؤتمر العالمي الأول للحكومة </a:t>
            </a:r>
            <a:r>
              <a:rPr lang="en-US" dirty="0" smtClean="0"/>
              <a:t>الالكترونية</a:t>
            </a: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14751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ar-SA" dirty="0"/>
              <a:t>17 مايو 2012  إطلاق أكبر ملتقى في الشرق الأوسط لدعم المشاريع الصغيرة والمتوسطة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230</a:t>
            </a:fld>
            <a:endParaRPr lang="en-US" dirty="0">
              <a:solidFill>
                <a:prstClr val="white"/>
              </a:solidFill>
            </a:endParaRPr>
          </a:p>
        </p:txBody>
      </p:sp>
      <p:sp>
        <p:nvSpPr>
          <p:cNvPr id="10" name="TextBox 9"/>
          <p:cNvSpPr txBox="1"/>
          <p:nvPr/>
        </p:nvSpPr>
        <p:spPr>
          <a:xfrm>
            <a:off x="304800" y="811411"/>
            <a:ext cx="4876801" cy="3780522"/>
          </a:xfrm>
          <a:prstGeom prst="rect">
            <a:avLst/>
          </a:prstGeom>
          <a:noFill/>
          <a:ln>
            <a:noFill/>
          </a:ln>
        </p:spPr>
        <p:txBody>
          <a:bodyPr wrap="square" rtlCol="0">
            <a:spAutoFit/>
          </a:bodyPr>
          <a:lstStyle/>
          <a:p>
            <a:pPr algn="just" rtl="1">
              <a:lnSpc>
                <a:spcPct val="150000"/>
              </a:lnSpc>
            </a:pPr>
            <a:r>
              <a:rPr lang="ar-SA" dirty="0" smtClean="0"/>
              <a:t>بناء </a:t>
            </a:r>
            <a:r>
              <a:rPr lang="ar-SA" dirty="0"/>
              <a:t>على توجيهات صاحب السمو الشيخ محمد بن راشد آل مكتوم، نائب رئيس الدولة رئيس مجلس الوزراء حاكم </a:t>
            </a:r>
            <a:r>
              <a:rPr lang="ar-SA" dirty="0" smtClean="0"/>
              <a:t>دبي، أعلنت </a:t>
            </a:r>
            <a:r>
              <a:rPr lang="ar-SA" dirty="0"/>
              <a:t>حكومة دولة </a:t>
            </a:r>
            <a:r>
              <a:rPr lang="ar-SA" dirty="0" smtClean="0"/>
              <a:t>الإمارات عن </a:t>
            </a:r>
            <a:r>
              <a:rPr lang="ar-SA" dirty="0"/>
              <a:t>إطلاق ملتقى الشرق الأوسط للمشاريع الصغيرة والمتوسطة </a:t>
            </a:r>
            <a:endParaRPr lang="ar-SA" dirty="0" smtClean="0"/>
          </a:p>
          <a:p>
            <a:pPr algn="just" rtl="1">
              <a:lnSpc>
                <a:spcPct val="150000"/>
              </a:lnSpc>
            </a:pPr>
            <a:r>
              <a:rPr lang="ar-SA" dirty="0" smtClean="0"/>
              <a:t>يهدف الملتقي لخلق </a:t>
            </a:r>
            <a:r>
              <a:rPr lang="ar-SA" dirty="0"/>
              <a:t>فرص وقنوات استثمارية لرواد الأعمال الشباب في المنطقة عن طريق جمع صانعي السياسات وكبار الممولين والمستثمرين مع رواد الأعمال الشباب بالإضافة لمناقشة أهم التحديات التي تواجه هذه القطاع من قبل خبراء دوليين ووضع الحلول المناسبة لها.</a:t>
            </a:r>
            <a:endParaRPr lang="en-US" b="1"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a:t>
            </a:r>
            <a:r>
              <a:rPr lang="ar-SA" dirty="0"/>
              <a:t>يوجه </a:t>
            </a:r>
            <a:r>
              <a:rPr lang="ar-SA" dirty="0" smtClean="0"/>
              <a:t>بإطلاق </a:t>
            </a:r>
            <a:r>
              <a:rPr lang="ar-SA" dirty="0"/>
              <a:t>أكبر ملتقى في الشرق الأوسط لدعم المشاريع الصغيرة والمتوسطة</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2295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21 مايو 2012 اللجنة العليا للمسؤولية الطبية</a:t>
            </a:r>
          </a:p>
        </p:txBody>
      </p:sp>
      <p:sp>
        <p:nvSpPr>
          <p:cNvPr id="3" name="Content Placeholder 2"/>
          <p:cNvSpPr>
            <a:spLocks noGrp="1"/>
          </p:cNvSpPr>
          <p:nvPr>
            <p:ph idx="1"/>
          </p:nvPr>
        </p:nvSpPr>
        <p:spPr>
          <a:xfrm>
            <a:off x="304800" y="838200"/>
            <a:ext cx="4953000" cy="5791200"/>
          </a:xfrm>
          <a:ln>
            <a:noFill/>
          </a:ln>
        </p:spPr>
        <p:txBody>
          <a:body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a:t>
            </a:r>
            <a:r>
              <a:rPr lang="ar-SA" dirty="0" smtClean="0"/>
              <a:t>قرار بشأن تشكيل  </a:t>
            </a:r>
            <a:r>
              <a:rPr lang="ar-SA" dirty="0"/>
              <a:t>اللجنة العليا للمسؤولية الطبية. </a:t>
            </a:r>
          </a:p>
          <a:p>
            <a:pPr indent="0" algn="just">
              <a:lnSpc>
                <a:spcPct val="150000"/>
              </a:lnSpc>
              <a:buNone/>
            </a:pPr>
            <a:r>
              <a:rPr lang="ar-SA" dirty="0" smtClean="0"/>
              <a:t>تضم اللجنة في </a:t>
            </a:r>
            <a:r>
              <a:rPr lang="ar-SA" dirty="0"/>
              <a:t>عضويتها أطباء استشاريين في تخصصات الجراحة العامة، وأمراض النساء والولادة، وأمراض القلب، والتخدير، وأمراض الأطفال، والطب الباطني، والطب الشرعي، والأمراض العصبية، </a:t>
            </a:r>
            <a:r>
              <a:rPr lang="ar-SA" dirty="0" smtClean="0"/>
              <a:t>تختص اللجنة بإبداء </a:t>
            </a:r>
            <a:r>
              <a:rPr lang="ar-SA" dirty="0"/>
              <a:t>الرأي الفني في حال وجود الخطأ الطبي من عدمه مع بيان سببه والأضرار المترتبة عليه إن وجدت، وعلاقة السببية بين الخطأ والضرر وأي أمور أخرى تطلب منها، كما تختص أيضاً بتحديد مخاطر المهنة المتعلقة بالممارسة الطبية. ويلغى قرار مجلس الوزراء رقم 31 لسنة 2009 بتشكيل اللجنة العليا للمسؤولية الطبية ونظام وإجراءات عملها كما يلغى كل حكم يخـــالف هذا القرار أو يتعارض معه</a:t>
            </a:r>
          </a:p>
          <a:p>
            <a:pPr indent="0" algn="just">
              <a:lnSpc>
                <a:spcPct val="150000"/>
              </a:lnSpc>
              <a:buNone/>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231</a:t>
            </a:fld>
            <a:endParaRPr lang="en-US" dirty="0">
              <a:solidFill>
                <a:prstClr val="white"/>
              </a:solidFill>
            </a:endParaRPr>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يوجه </a:t>
            </a:r>
            <a:r>
              <a:rPr lang="ar-SA" dirty="0" smtClean="0"/>
              <a:t>بتشكيل اللجنة </a:t>
            </a:r>
            <a:r>
              <a:rPr lang="ar-SA" dirty="0"/>
              <a:t>العليا للمسؤولية الطبية</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2861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17 يوليو 2012 </a:t>
            </a:r>
            <a:r>
              <a:rPr lang="ar-SA" dirty="0" smtClean="0"/>
              <a:t>صندوق </a:t>
            </a:r>
            <a:r>
              <a:rPr lang="ar-SA" dirty="0"/>
              <a:t>المسؤولية الاجتماعية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232</a:t>
            </a:fld>
            <a:endParaRPr lang="en-US" dirty="0">
              <a:solidFill>
                <a:prstClr val="white"/>
              </a:solidFill>
            </a:endParaRPr>
          </a:p>
        </p:txBody>
      </p:sp>
      <p:sp>
        <p:nvSpPr>
          <p:cNvPr id="8" name="Content Placeholder 2"/>
          <p:cNvSpPr txBox="1">
            <a:spLocks/>
          </p:cNvSpPr>
          <p:nvPr/>
        </p:nvSpPr>
        <p:spPr bwMode="auto">
          <a:xfrm>
            <a:off x="228600" y="838200"/>
            <a:ext cx="50292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a:t>
            </a:r>
            <a:r>
              <a:rPr lang="ar-SA" dirty="0"/>
              <a:t>صاحب السمو الشيخ محمد بن راشد آل مكتوم، نائب رئيس الدولة رئيس مجلس الوزراء حاكم دبي، قرار </a:t>
            </a:r>
            <a:r>
              <a:rPr lang="ar-SA" dirty="0" smtClean="0"/>
              <a:t>بشأن انشاء  </a:t>
            </a:r>
            <a:r>
              <a:rPr lang="ar-SA" dirty="0"/>
              <a:t>صندوق المسؤولية الاجتماعية </a:t>
            </a:r>
            <a:r>
              <a:rPr lang="ar-SA" dirty="0" smtClean="0"/>
              <a:t> ويكون </a:t>
            </a:r>
            <a:r>
              <a:rPr lang="ar-SA" dirty="0"/>
              <a:t>ملحقاً بوزير الشؤون الاجتماعية </a:t>
            </a:r>
            <a:endParaRPr lang="ar-SA" dirty="0" smtClean="0"/>
          </a:p>
          <a:p>
            <a:pPr indent="0" algn="just">
              <a:lnSpc>
                <a:spcPct val="150000"/>
              </a:lnSpc>
              <a:buNone/>
            </a:pPr>
            <a:r>
              <a:rPr lang="ar-SA" dirty="0" smtClean="0"/>
              <a:t>يهدف </a:t>
            </a:r>
            <a:r>
              <a:rPr lang="ar-SA" dirty="0"/>
              <a:t>إلى تقديم الدعم المادي والمعنوي لبرامج الوزارة في مجال التنمية والرعاية الاجتماعية وتأهيل وتدريب المستفيدين من المساعدات الاجتماعية لزيادة فرصهم في الحصول على </a:t>
            </a:r>
            <a:r>
              <a:rPr lang="ar-SA" dirty="0" smtClean="0"/>
              <a:t>عمل</a:t>
            </a:r>
            <a:endParaRPr lang="ar-SA" dirty="0"/>
          </a:p>
          <a:p>
            <a:pPr indent="0" algn="just">
              <a:lnSpc>
                <a:spcPct val="150000"/>
              </a:lnSpc>
              <a:buNone/>
            </a:pPr>
            <a:r>
              <a:rPr lang="ar-SA" dirty="0" smtClean="0"/>
              <a:t>ويختص </a:t>
            </a:r>
            <a:r>
              <a:rPr lang="ar-SA" dirty="0"/>
              <a:t>الصندوق بتنظيم برامج تدريب وتأهيل للجمهور من المتعاملين، وذلك بالتنسيق مع جهات مختصة لتطوير القدرات والكفاءات والتنسيق مع الجهات الحكومية والأهلية في إطلاق وتنفيذ برامج ومشروعات مشتركة في مجالي التنمية والرعاية الاجتماعية، بالإضافة إلى استقطاب رعاة رئيسيين أو فرعيين لدعم فعاليات وبرامج الوزارة ووضع نظام داخلي لرعاية مشروعات </a:t>
            </a:r>
            <a:r>
              <a:rPr lang="ar-SA" dirty="0" smtClean="0"/>
              <a:t>الوزارة</a:t>
            </a:r>
            <a:endParaRPr lang="ar-SA" dirty="0"/>
          </a:p>
        </p:txBody>
      </p:sp>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يوجه </a:t>
            </a:r>
            <a:r>
              <a:rPr lang="ar-SA" dirty="0" smtClean="0"/>
              <a:t>بإنشاء </a:t>
            </a:r>
            <a:r>
              <a:rPr lang="ar-SA" dirty="0"/>
              <a:t>صندوق المسؤولية الاجتماعية</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601423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23 يوليو 2012 مشروع قانون إلزامية التعليم بمراحله كافة لجميع الأطفال في الدولة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233</a:t>
            </a:fld>
            <a:endParaRPr lang="en-US" dirty="0">
              <a:solidFill>
                <a:prstClr val="white"/>
              </a:solidFill>
            </a:endParaRPr>
          </a:p>
        </p:txBody>
      </p:sp>
      <p:sp>
        <p:nvSpPr>
          <p:cNvPr id="5" name="Content Placeholder 2"/>
          <p:cNvSpPr txBox="1">
            <a:spLocks/>
          </p:cNvSpPr>
          <p:nvPr/>
        </p:nvSpPr>
        <p:spPr bwMode="auto">
          <a:xfrm>
            <a:off x="228600" y="838200"/>
            <a:ext cx="5029199"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أصدر مجلس </a:t>
            </a:r>
            <a:r>
              <a:rPr lang="ar-SA" dirty="0"/>
              <a:t>الوزراء </a:t>
            </a:r>
            <a:r>
              <a:rPr lang="ar-SA" dirty="0" smtClean="0"/>
              <a:t>برئاسة صاحب </a:t>
            </a:r>
            <a:r>
              <a:rPr lang="ar-SA" dirty="0"/>
              <a:t>السمو الشيخ محمد بن راشد آل مكتوم، نائب رئيس الدولة رئيس مجلس الوزراء حاكم دبي، </a:t>
            </a:r>
            <a:r>
              <a:rPr lang="ar-SA" dirty="0" smtClean="0"/>
              <a:t>قانونا بإلزامية التعليم أي  أن التعليم حق لكل مواطن بالدولة وتوفره الدولة مجاناً في المدارس والمعاهد الحكومية، ويكون إلزامياً لكل من أكمل ست سنوات، ويظل الإلزام قائماً حتى نهاية التعليم أو بلوغ سن الثامنة عشرة أيهما أسبق، وبذلك تتغير إلزامية التعليم عن القانون السابق الذي جعلها في المرحلة الابتدائية فقط، لتشمل المراحل التعليمية كافة وصولاً لسن الثامنة عشرة. كما نص على إلزام القائم على رعاية الطفل بمتابعة انتظامه واستمراريته في التعليم وفق المواعيد التي تحددها وزارة التربية والتعليم. ويجب  أن تقوم الجهة التعليمية بإنذار القائم على رعاية الطفل في حال عدم التزامه، مع فرض غرامة قدرها 10 آلاف درهم عليه، وتحال أوراقه إلى القضاء في حال استمراره بعدم الالتزام.</a:t>
            </a: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990600"/>
            <a:ext cx="3733801" cy="267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يوجه </a:t>
            </a:r>
            <a:r>
              <a:rPr lang="ar-SA" dirty="0" smtClean="0"/>
              <a:t>بإصدار مشروع </a:t>
            </a:r>
            <a:r>
              <a:rPr lang="ar-SA" dirty="0"/>
              <a:t>قانون إلزامية التعليم بمراحله كافة لجميع الأطفال في الدولة</a:t>
            </a:r>
          </a:p>
        </p:txBody>
      </p:sp>
    </p:spTree>
    <p:extLst>
      <p:ext uri="{BB962C8B-B14F-4D97-AF65-F5344CB8AC3E}">
        <p14:creationId xmlns:p14="http://schemas.microsoft.com/office/powerpoint/2010/main" val="292869226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13 اغسطس 2012 مجلس الوزراء يقر مشروع </a:t>
            </a:r>
            <a:r>
              <a:rPr lang="ar-SA" dirty="0" smtClean="0"/>
              <a:t>أولمبياد المدارس</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234</a:t>
            </a:fld>
            <a:endParaRPr lang="en-US" dirty="0">
              <a:solidFill>
                <a:prstClr val="white"/>
              </a:solidFill>
            </a:endParaRPr>
          </a:p>
        </p:txBody>
      </p:sp>
      <p:sp>
        <p:nvSpPr>
          <p:cNvPr id="7" name="Content Placeholder 2"/>
          <p:cNvSpPr txBox="1">
            <a:spLocks/>
          </p:cNvSpPr>
          <p:nvPr/>
        </p:nvSpPr>
        <p:spPr bwMode="auto">
          <a:xfrm>
            <a:off x="304800" y="838200"/>
            <a:ext cx="4953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ترأس صاحب  سمو الشيخ محمد بن راشد آل مكتوم </a:t>
            </a:r>
            <a:r>
              <a:rPr lang="ar-SA" dirty="0"/>
              <a:t>نائب رئيس الدولة رئيس مجلس الوزراء حاكم دبي، جلسة مجلس الوزراء </a:t>
            </a:r>
            <a:r>
              <a:rPr lang="ar-SA" dirty="0" smtClean="0"/>
              <a:t>وتم اعتماد </a:t>
            </a:r>
            <a:r>
              <a:rPr lang="ar-SA" dirty="0"/>
              <a:t>مشروع الألعاب الأولمبية المدرسية </a:t>
            </a:r>
            <a:endParaRPr lang="ar-SA" dirty="0" smtClean="0"/>
          </a:p>
          <a:p>
            <a:pPr indent="0" algn="just">
              <a:lnSpc>
                <a:spcPct val="150000"/>
              </a:lnSpc>
              <a:buNone/>
            </a:pPr>
            <a:r>
              <a:rPr lang="ar-SA" dirty="0" smtClean="0"/>
              <a:t>يهدف </a:t>
            </a:r>
            <a:r>
              <a:rPr lang="ar-SA" dirty="0"/>
              <a:t>لتوسيع قاعدة ممارسة الأنشطة الرياضية، واكتشاف واحتضان المواهب الرياضية، وتحسين وتطوير قدراتهم وإعدادهم للمنافسات الرياضية العالمية وإكساب الطلبة والكوادر الوطنية المعارف والمبادئ الأولمبية، بالإضافة إلى نشر الوعي بأهمية النشاط البدني والرياضي للمحافظة على </a:t>
            </a:r>
            <a:r>
              <a:rPr lang="ar-SA" dirty="0" smtClean="0"/>
              <a:t>الصحّة</a:t>
            </a:r>
          </a:p>
          <a:p>
            <a:pPr indent="0" algn="just">
              <a:lnSpc>
                <a:spcPct val="150000"/>
              </a:lnSpc>
              <a:buNone/>
            </a:pPr>
            <a:endParaRPr lang="ar-SA" dirty="0"/>
          </a:p>
          <a:p>
            <a:pPr indent="0" algn="just">
              <a:lnSpc>
                <a:spcPct val="150000"/>
              </a:lnSpc>
              <a:buNone/>
            </a:pPr>
            <a:r>
              <a:rPr lang="ar-SA" dirty="0"/>
              <a:t/>
            </a:r>
            <a:br>
              <a:rPr lang="ar-SA" dirty="0"/>
            </a:br>
            <a:endParaRPr lang="ar-SA" dirty="0" smtClean="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بإقرار مشروع أولمبياد المدارس</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35254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ar-SA" dirty="0"/>
              <a:t>23 اغسطس 2012 المجلس الاستشاري للغة العربية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235</a:t>
            </a:fld>
            <a:endParaRPr lang="en-US" dirty="0">
              <a:solidFill>
                <a:prstClr val="white"/>
              </a:solidFill>
            </a:endParaRPr>
          </a:p>
        </p:txBody>
      </p:sp>
      <p:sp>
        <p:nvSpPr>
          <p:cNvPr id="3" name="TextBox 2"/>
          <p:cNvSpPr txBox="1"/>
          <p:nvPr/>
        </p:nvSpPr>
        <p:spPr>
          <a:xfrm>
            <a:off x="304800" y="838200"/>
            <a:ext cx="4953000" cy="2949525"/>
          </a:xfrm>
          <a:prstGeom prst="rect">
            <a:avLst/>
          </a:prstGeom>
          <a:noFill/>
          <a:ln>
            <a:noFill/>
          </a:ln>
        </p:spPr>
        <p:txBody>
          <a:bodyPr wrap="square" rtlCol="0">
            <a:spAutoFit/>
          </a:bodyPr>
          <a:lstStyle/>
          <a:p>
            <a:pPr algn="just" rtl="1">
              <a:lnSpc>
                <a:spcPct val="150000"/>
              </a:lnSpc>
              <a:buClr>
                <a:srgbClr val="C00000"/>
              </a:buClr>
            </a:pPr>
            <a:r>
              <a:rPr lang="ar-SA" dirty="0"/>
              <a:t>تنفيذا لتوجيهات صاحب السمو الشيخ محمد بن راشد آل مكتوم نائب رئيس الدولة رئيس مجلس الوزراء حاكم دبي، اعتمد مجلس الوزراء إنشاء "المجلس الاستشاري للغة العربية" </a:t>
            </a:r>
            <a:endParaRPr lang="ar-SA" dirty="0" smtClean="0"/>
          </a:p>
          <a:p>
            <a:pPr algn="just" rtl="1">
              <a:lnSpc>
                <a:spcPct val="150000"/>
              </a:lnSpc>
              <a:buClr>
                <a:srgbClr val="C00000"/>
              </a:buClr>
            </a:pPr>
            <a:r>
              <a:rPr lang="ar-SA" dirty="0" smtClean="0"/>
              <a:t>ويأتي </a:t>
            </a:r>
            <a:r>
              <a:rPr lang="ar-SA" dirty="0"/>
              <a:t>هذا القرار ترجمة لرؤية القيادة الرشيدة وجهود الحكومة الاتحادية في تعزيز الهوية الوطنية ونشر اللغة العربية في دولة الإمارات بطرق محببة ومبتكرة ووفق أفضل الممارسات المطبقة في هذا </a:t>
            </a:r>
            <a:r>
              <a:rPr lang="ar-SA" dirty="0" smtClean="0"/>
              <a:t>المجال</a:t>
            </a:r>
            <a:endParaRPr lang="en-US"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يوجه بإنشاء المجلس </a:t>
            </a:r>
            <a:r>
              <a:rPr lang="ar-SA" dirty="0"/>
              <a:t>الاستشاري للغة </a:t>
            </a:r>
            <a:r>
              <a:rPr lang="ar-SA" dirty="0" smtClean="0"/>
              <a:t>العربية</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76957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23 سبتمر 2012 مجلس إدارة تنظيم الفعاليات والمهرجانات في 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236</a:t>
            </a:fld>
            <a:endParaRPr lang="en-US" dirty="0">
              <a:solidFill>
                <a:prstClr val="white"/>
              </a:solidFill>
            </a:endParaRPr>
          </a:p>
        </p:txBody>
      </p:sp>
      <p:sp>
        <p:nvSpPr>
          <p:cNvPr id="6" name="Content Placeholder 2"/>
          <p:cNvSpPr txBox="1">
            <a:spLocks/>
          </p:cNvSpPr>
          <p:nvPr/>
        </p:nvSpPr>
        <p:spPr bwMode="auto">
          <a:xfrm>
            <a:off x="304800" y="838200"/>
            <a:ext cx="4953000" cy="2667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أمر صاحب السمو الشيخ محمد بن راشد آل مكتوم نائب رئيس الدولة رئيس مجلس الوزراء حاكم دبي، بتشكيل مجلس إدارة تنظيم الفعاليات والمهرجانات في إمارة دبي</a:t>
            </a:r>
          </a:p>
          <a:p>
            <a:pPr indent="0" algn="just">
              <a:lnSpc>
                <a:spcPct val="150000"/>
              </a:lnSpc>
              <a:buFont typeface="Wingdings 3" pitchFamily="18" charset="2"/>
              <a:buNone/>
            </a:pPr>
            <a:r>
              <a:rPr lang="ar-SA" dirty="0" smtClean="0"/>
              <a:t>وأمر سموه بتشكيل مجلس الإدارة من القطاعين الحكومي والخاص من ذوي الخبرة والتميز في مجال الترويج السياحي والتجاري وتنظيم المهرجانات بكل أنواعها</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الشيخ محمد بن راشد </a:t>
            </a:r>
            <a:r>
              <a:rPr lang="ar-SA" dirty="0" smtClean="0"/>
              <a:t>آل مكتوم يوجه بإنشاء </a:t>
            </a:r>
            <a:r>
              <a:rPr lang="ar-SA" dirty="0"/>
              <a:t>مجلس إدارة تنظيم الفعاليات والمهرجانات في </a:t>
            </a:r>
            <a:r>
              <a:rPr lang="ar-SA" dirty="0" smtClean="0"/>
              <a:t>دبي</a:t>
            </a:r>
            <a:endParaRPr lang="ar-SA" dirty="0"/>
          </a:p>
        </p:txBody>
      </p:sp>
    </p:spTree>
    <p:extLst>
      <p:ext uri="{BB962C8B-B14F-4D97-AF65-F5344CB8AC3E}">
        <p14:creationId xmlns:p14="http://schemas.microsoft.com/office/powerpoint/2010/main" val="260806840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 اكتوبر 2012 جائزة محمد بن راشد للتوطين</a:t>
            </a:r>
          </a:p>
        </p:txBody>
      </p:sp>
      <p:sp>
        <p:nvSpPr>
          <p:cNvPr id="3" name="Content Placeholder 2"/>
          <p:cNvSpPr>
            <a:spLocks noGrp="1"/>
          </p:cNvSpPr>
          <p:nvPr>
            <p:ph idx="1"/>
          </p:nvPr>
        </p:nvSpPr>
        <p:spPr>
          <a:xfrm>
            <a:off x="304800" y="838200"/>
            <a:ext cx="4876800" cy="4191000"/>
          </a:xfrm>
          <a:ln>
            <a:noFill/>
          </a:ln>
        </p:spPr>
        <p:txBody>
          <a:bodyPr/>
          <a:lstStyle/>
          <a:p>
            <a:pPr indent="0" algn="just">
              <a:lnSpc>
                <a:spcPct val="150000"/>
              </a:lnSpc>
              <a:buNone/>
            </a:pPr>
            <a:r>
              <a:rPr lang="ar-SA" dirty="0" smtClean="0"/>
              <a:t>أمر </a:t>
            </a:r>
            <a:r>
              <a:rPr lang="ar-SA" dirty="0"/>
              <a:t>صاحب السمو الشيخ محمد بن راشد آل مكتوم، نائب رئيس الدولة رئيس مجلس الوزراء حاكم دبي، بإطلاق "جائزة محمد بن راشد للتوطين" في إمارة دبي واعتماد معايير الجائزة على مستوى القطاعين العام والخاص في الإمارة والمتمثلة في خطط وبرامج التوطين الإستراتيجية وقيادة التوطين وتدريب وتمكين وتحفيز الموارد البشرية المواطنة، وأخيراً المبادرات المجتمعية للتوطين</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237</a:t>
            </a:fld>
            <a:endParaRPr lang="en-US" dirty="0">
              <a:solidFill>
                <a:prstClr val="white"/>
              </a:solidFill>
            </a:endParaRPr>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بإنشاء بإطلاق جائزة </a:t>
            </a:r>
            <a:r>
              <a:rPr lang="ar-SA" dirty="0"/>
              <a:t>محمد بن راشد للتوطين</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60167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7 اكتوبر 2012 مبادرة </a:t>
            </a:r>
            <a:r>
              <a:rPr lang="ar-SA" dirty="0" smtClean="0"/>
              <a:t>محمد </a:t>
            </a:r>
            <a:r>
              <a:rPr lang="ar-SA" dirty="0"/>
              <a:t>بن راشد للإبداع </a:t>
            </a:r>
            <a:r>
              <a:rPr lang="ar-SA" dirty="0" smtClean="0"/>
              <a:t>الحكومي - ابداع</a:t>
            </a:r>
            <a:endParaRPr lang="ar-SA" dirty="0"/>
          </a:p>
        </p:txBody>
      </p:sp>
      <p:sp>
        <p:nvSpPr>
          <p:cNvPr id="3" name="Content Placeholder 2"/>
          <p:cNvSpPr>
            <a:spLocks noGrp="1"/>
          </p:cNvSpPr>
          <p:nvPr>
            <p:ph idx="1"/>
          </p:nvPr>
        </p:nvSpPr>
        <p:spPr>
          <a:xfrm>
            <a:off x="304800" y="838199"/>
            <a:ext cx="4953000" cy="5105401"/>
          </a:xfrm>
          <a:ln>
            <a:noFill/>
          </a:ln>
        </p:spPr>
        <p:txBody>
          <a:bodyPr/>
          <a:lstStyle/>
          <a:p>
            <a:pPr indent="0" algn="just">
              <a:lnSpc>
                <a:spcPct val="150000"/>
              </a:lnSpc>
              <a:buNone/>
            </a:pPr>
            <a:r>
              <a:rPr lang="ar-SA" dirty="0" smtClean="0"/>
              <a:t>اعتمد </a:t>
            </a:r>
            <a:r>
              <a:rPr lang="ar-SA" dirty="0"/>
              <a:t>صاحب السمو الشيخ محمد بن راشد آل مكتوم نائب رئيس الدولة رئيس مجلس الوزراء حاكم </a:t>
            </a:r>
            <a:r>
              <a:rPr lang="ar-SA" dirty="0" smtClean="0"/>
              <a:t>دبي، إطلاق </a:t>
            </a:r>
            <a:r>
              <a:rPr lang="ar-SA" dirty="0"/>
              <a:t>مبادرة محمد بن راشد آل مكتوم للإبداع الحكومي «إبداع</a:t>
            </a:r>
            <a:r>
              <a:rPr lang="ar-SA" dirty="0" smtClean="0"/>
              <a:t>»</a:t>
            </a:r>
          </a:p>
          <a:p>
            <a:pPr indent="0" algn="just">
              <a:lnSpc>
                <a:spcPct val="150000"/>
              </a:lnSpc>
              <a:buNone/>
            </a:pPr>
            <a:r>
              <a:rPr lang="ar-SA" dirty="0" smtClean="0"/>
              <a:t>تهدف </a:t>
            </a:r>
            <a:r>
              <a:rPr lang="ar-SA" dirty="0"/>
              <a:t>إلى توفير بيئة عمل تشجيعية، وتحفـــيز الموظفين على العمل الإبداعي الفردي والجماعي، بعيداً عن الروتين، إضافة إلى تحسين الأداء المؤسسي والخدمة المقدمة للمتــعاملين مع الدوائر والمؤسسات </a:t>
            </a:r>
            <a:r>
              <a:rPr lang="ar-SA" dirty="0" smtClean="0"/>
              <a:t>الحكومية</a:t>
            </a:r>
            <a:endParaRPr lang="ar-SA" dirty="0"/>
          </a:p>
          <a:p>
            <a:pPr indent="0" algn="just">
              <a:lnSpc>
                <a:spcPct val="150000"/>
              </a:lnSpc>
              <a:buNone/>
            </a:pPr>
            <a:r>
              <a:rPr lang="ar-SA" dirty="0"/>
              <a:t>وتعتبر المبادرة رائدة لتوفير بيئة عمل مبدعة في القطاع الحكومي، وتشجيع الموظفين الحكوميين على تقديم أفكار مبدعة، ومشاريع تطويرية ومبادرات تنموية، تساهم في تطوير دوائرهم وتنمية مجتمعهم، وتحسين الخدمة الحكومية، ودفع عجلة التنمية الوطنية. </a:t>
            </a:r>
          </a:p>
          <a:p>
            <a:pPr indent="0" algn="just">
              <a:lnSpc>
                <a:spcPct val="150000"/>
              </a:lnSpc>
              <a:buNone/>
            </a:pPr>
            <a:r>
              <a:rPr lang="ar-SA" dirty="0"/>
              <a:t/>
            </a:r>
            <a:br>
              <a:rPr lang="ar-SA" dirty="0"/>
            </a:b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238</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يعتمد </a:t>
            </a:r>
            <a:r>
              <a:rPr lang="ar-SA" dirty="0"/>
              <a:t>مبادرة </a:t>
            </a:r>
            <a:r>
              <a:rPr lang="ar-SA" dirty="0" smtClean="0"/>
              <a:t>محمد </a:t>
            </a:r>
            <a:r>
              <a:rPr lang="ar-SA" dirty="0"/>
              <a:t>بن راشد للإبداع </a:t>
            </a:r>
            <a:r>
              <a:rPr lang="ar-SA" dirty="0" smtClean="0"/>
              <a:t>الحكومي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6123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13 نوفمبر 2012 إصدار مشروع قانون اتحادي شامل لحقوق الطفل اسمه "وديمة"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239</a:t>
            </a:fld>
            <a:endParaRPr lang="en-US" dirty="0">
              <a:solidFill>
                <a:prstClr val="white"/>
              </a:solidFill>
            </a:endParaRPr>
          </a:p>
        </p:txBody>
      </p:sp>
      <p:sp>
        <p:nvSpPr>
          <p:cNvPr id="5" name="Content Placeholder 2"/>
          <p:cNvSpPr txBox="1">
            <a:spLocks/>
          </p:cNvSpPr>
          <p:nvPr/>
        </p:nvSpPr>
        <p:spPr bwMode="auto">
          <a:xfrm>
            <a:off x="304800" y="838200"/>
            <a:ext cx="49530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إصدار مجلس الوزراء </a:t>
            </a:r>
            <a:r>
              <a:rPr lang="ar-SA" dirty="0"/>
              <a:t>برئاسة صاحب السمو الشيخ محمد بن راشد آل مكتوم نائب رئيس الدولة رئيس مجلس الوزراء حاكم دبي، مشروع </a:t>
            </a:r>
            <a:r>
              <a:rPr lang="ar-SA" dirty="0" smtClean="0"/>
              <a:t>قانون اتحادي في شأن حقوق الطفل</a:t>
            </a:r>
          </a:p>
          <a:p>
            <a:pPr indent="0" algn="just">
              <a:lnSpc>
                <a:spcPct val="150000"/>
              </a:lnSpc>
              <a:buNone/>
            </a:pPr>
            <a:r>
              <a:rPr lang="ar-SA" dirty="0" smtClean="0"/>
              <a:t>ويضم القانون الجديد الذي اعتمده مجلس الوزراء "72" مادة احتوت على حقوق الطفل كافة التي كفلتها المواثيق الدولية وفقا لأحكام الشريعة الإسلامية ومبادئ الدستور الإماراتي، حيث ضم القانون الحقوق الأساسية والحقوق الأسرية والصحية والتعليمية والثقافية والاجتماعية للطفل إضافة إلى حق الطفل في الحماية وآليات توفير الحماية للأطفال بجانب فصل كامل يختص بالعقوبات.</a:t>
            </a:r>
            <a:endParaRPr lang="ar-SA"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بإصدار مشروع </a:t>
            </a:r>
            <a:r>
              <a:rPr lang="ar-SA" dirty="0"/>
              <a:t>قانون اتحادي شامل لحقوق الطفل اسمه "وديمة"</a:t>
            </a:r>
          </a:p>
        </p:txBody>
      </p:sp>
    </p:spTree>
    <p:extLst>
      <p:ext uri="{BB962C8B-B14F-4D97-AF65-F5344CB8AC3E}">
        <p14:creationId xmlns:p14="http://schemas.microsoft.com/office/powerpoint/2010/main" val="2451557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26 فبراير 2001 مؤتمر قمة الإنترنت العالمي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a:t>
            </a:fld>
            <a:endParaRPr lang="en-US" dirty="0">
              <a:solidFill>
                <a:prstClr val="white"/>
              </a:solidFill>
            </a:endParaRPr>
          </a:p>
        </p:txBody>
      </p:sp>
      <p:sp>
        <p:nvSpPr>
          <p:cNvPr id="5" name="TextBox 4"/>
          <p:cNvSpPr txBox="1"/>
          <p:nvPr/>
        </p:nvSpPr>
        <p:spPr>
          <a:xfrm>
            <a:off x="304800" y="840383"/>
            <a:ext cx="4876800" cy="5493812"/>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تحت </a:t>
            </a:r>
            <a:r>
              <a:rPr lang="ar-SA" dirty="0"/>
              <a:t>رعاية </a:t>
            </a:r>
            <a:r>
              <a:rPr lang="ar-SA" dirty="0" smtClean="0"/>
              <a:t>صاحب السمو </a:t>
            </a:r>
            <a:r>
              <a:rPr lang="ar-SA" dirty="0"/>
              <a:t>الشيخ محمد بن راشد آل </a:t>
            </a:r>
            <a:r>
              <a:rPr lang="ar-SA" dirty="0" smtClean="0"/>
              <a:t>مكتوم بصفته ولي </a:t>
            </a:r>
            <a:r>
              <a:rPr lang="ar-SA" dirty="0"/>
              <a:t>عهد دبي وزير الدفاع آنذاك، </a:t>
            </a:r>
            <a:r>
              <a:rPr lang="ar-SA" dirty="0" smtClean="0"/>
              <a:t>تم اطلاق  فعاليات </a:t>
            </a:r>
            <a:r>
              <a:rPr lang="ar-SA" dirty="0"/>
              <a:t>مؤتمر قمة الإنترنت </a:t>
            </a:r>
            <a:r>
              <a:rPr lang="ar-SA" dirty="0" smtClean="0"/>
              <a:t>العالمي (آي.بي.في-6) </a:t>
            </a:r>
            <a:r>
              <a:rPr lang="ar-SA" b="1" dirty="0" smtClean="0"/>
              <a:t>ويعقد المؤتمر في </a:t>
            </a:r>
            <a:r>
              <a:rPr lang="ar-SA" b="1" dirty="0"/>
              <a:t>دبي للمرة الأولى خليجياً وعلى مستوى الشرق الأوسط </a:t>
            </a:r>
            <a:r>
              <a:rPr lang="ar-SA" dirty="0"/>
              <a:t>تقديراً للنجاحات الكبيرة التي حققتها الإمارات في مجال </a:t>
            </a:r>
            <a:r>
              <a:rPr lang="ar-SA" dirty="0" smtClean="0"/>
              <a:t>الإنترنت. ناقش المؤتمر أهم </a:t>
            </a:r>
            <a:r>
              <a:rPr lang="ar-SA" dirty="0"/>
              <a:t>القضايا المتعلقة بالاصدار </a:t>
            </a:r>
            <a:r>
              <a:rPr lang="ar-SA" dirty="0" smtClean="0"/>
              <a:t>السادس  </a:t>
            </a:r>
            <a:r>
              <a:rPr lang="ar-SA" dirty="0"/>
              <a:t>لبروتوكول الإنترنت الذي يعتبر (الجيل القادم) من بروتوكولات الإنترنت ليحل محل الاصدار </a:t>
            </a:r>
            <a:r>
              <a:rPr lang="ar-SA" dirty="0" smtClean="0"/>
              <a:t>الرابع  </a:t>
            </a:r>
            <a:r>
              <a:rPr lang="ar-SA" dirty="0"/>
              <a:t>المستخدم </a:t>
            </a:r>
            <a:r>
              <a:rPr lang="ar-SA" dirty="0" smtClean="0"/>
              <a:t>حالياَ وهو يعمل علي تحسين </a:t>
            </a:r>
            <a:r>
              <a:rPr lang="ar-SA" dirty="0"/>
              <a:t>خدمة الإنترنت من حيث السرعة والعناوين البريدية والخدمات التي تقدم على شبكة الإنترنت </a:t>
            </a:r>
            <a:r>
              <a:rPr lang="ar-SA" dirty="0" smtClean="0"/>
              <a:t>وتعتبر الإمارات </a:t>
            </a:r>
            <a:r>
              <a:rPr lang="ar-SA" dirty="0"/>
              <a:t>هي الدولة الوحيدة في الخليج والشرق الأوسط </a:t>
            </a:r>
            <a:r>
              <a:rPr lang="ar-SA" dirty="0" smtClean="0"/>
              <a:t>وافريقيا التي بدأت استخدامه منذ ديسمبر 2001. شارك </a:t>
            </a:r>
            <a:r>
              <a:rPr lang="ar-SA" dirty="0"/>
              <a:t>أكثر من 300 مصمم ومشغل ومصنع وباحث </a:t>
            </a:r>
            <a:r>
              <a:rPr lang="ar-SA" dirty="0" smtClean="0"/>
              <a:t>من </a:t>
            </a:r>
            <a:r>
              <a:rPr lang="ar-SA" dirty="0"/>
              <a:t>جميع أنحاء </a:t>
            </a:r>
            <a:r>
              <a:rPr lang="ar-SA" dirty="0" smtClean="0"/>
              <a:t>العالم. </a:t>
            </a:r>
            <a:endParaRPr lang="ar-SA" dirty="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افتتاح </a:t>
            </a:r>
            <a:r>
              <a:rPr lang="ar-SA" dirty="0"/>
              <a:t>مؤتمر قمة الإنترنت العالمي</a:t>
            </a:r>
            <a:r>
              <a:rPr lang="ar-SA" dirty="0" smtClean="0"/>
              <a:t> </a:t>
            </a:r>
            <a:endParaRPr lang="ar-S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35406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نوفمبر 2012 منتدى دبي لأفضل الممارسات الحكومي </a:t>
            </a:r>
          </a:p>
        </p:txBody>
      </p:sp>
      <p:sp>
        <p:nvSpPr>
          <p:cNvPr id="3" name="Content Placeholder 2"/>
          <p:cNvSpPr>
            <a:spLocks noGrp="1"/>
          </p:cNvSpPr>
          <p:nvPr>
            <p:ph idx="1"/>
          </p:nvPr>
        </p:nvSpPr>
        <p:spPr>
          <a:xfrm>
            <a:off x="304800" y="801969"/>
            <a:ext cx="4953000" cy="5598831"/>
          </a:xfrm>
          <a:ln>
            <a:noFill/>
          </a:ln>
        </p:spPr>
        <p:txBody>
          <a:bodyPr/>
          <a:lstStyle/>
          <a:p>
            <a:pPr indent="0" algn="just">
              <a:lnSpc>
                <a:spcPct val="150000"/>
              </a:lnSpc>
              <a:buNone/>
            </a:pPr>
            <a:r>
              <a:rPr lang="ar-SA" dirty="0" smtClean="0"/>
              <a:t>شهد </a:t>
            </a:r>
            <a:r>
              <a:rPr lang="ar-SA" dirty="0"/>
              <a:t>صاحب السمو الشيخ محمد بن راشد آل مكتوم، نائب رئيس الدولة رئيس مجلس الوزراء حاكم دبي، جانباً من فعاليات منتدى دبي لأفضل الممارسات الحكومية </a:t>
            </a:r>
            <a:r>
              <a:rPr lang="ar-SA" dirty="0" smtClean="0"/>
              <a:t>2012وينظمه </a:t>
            </a:r>
            <a:r>
              <a:rPr lang="ar-SA" dirty="0"/>
              <a:t>برنامج دبي للأداء الحكومي المتميز بمشاركة </a:t>
            </a:r>
            <a:r>
              <a:rPr lang="ar-SA" dirty="0" smtClean="0"/>
              <a:t>عدد </a:t>
            </a:r>
            <a:r>
              <a:rPr lang="ar-SA" dirty="0"/>
              <a:t>من مدراء الدوائر الحكومية في دبي ومديري إدارات التميز والعاملين </a:t>
            </a:r>
            <a:r>
              <a:rPr lang="ar-SA" dirty="0" smtClean="0"/>
              <a:t>فيها</a:t>
            </a:r>
          </a:p>
          <a:p>
            <a:pPr indent="0" algn="just">
              <a:lnSpc>
                <a:spcPct val="150000"/>
              </a:lnSpc>
              <a:buNone/>
            </a:pPr>
            <a:r>
              <a:rPr lang="ar-SA" dirty="0"/>
              <a:t>يهدف المنتدي </a:t>
            </a:r>
            <a:r>
              <a:rPr lang="ar-SA" dirty="0" smtClean="0"/>
              <a:t>الي التعرف </a:t>
            </a:r>
            <a:r>
              <a:rPr lang="ar-SA" dirty="0"/>
              <a:t>على تجارب وإنجازات الجهات الحكومية وفرق العمل والمشاريع والمبادرات والموظفين الذين فازوا بجوائز فئات برنامج دبي للأداء الحكومي المتميز - التعرف على خلاصة آراء وتجارب وإنجازات عدد من المسئولين والقياديين في الحكومة في مجالات القيادة والإدارة والجودة والتميز والخدمات الحكومية - تعزيز تطبيقات ومفاهيم نقل المعرفة والتعلم من أفضل الممارسات الإدارية والمهنية في مجال التطوير والجودة والتميز </a:t>
            </a:r>
            <a:r>
              <a:rPr lang="ar-SA" dirty="0" smtClean="0"/>
              <a:t>المؤسسي</a:t>
            </a:r>
            <a:endParaRPr lang="ar-SA" dirty="0"/>
          </a:p>
          <a:p>
            <a:pPr indent="0" algn="just">
              <a:lnSpc>
                <a:spcPct val="150000"/>
              </a:lnSpc>
              <a:buNone/>
            </a:pP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240</a:t>
            </a:fld>
            <a:endParaRPr lang="en-US" dirty="0">
              <a:solidFill>
                <a:prstClr val="white"/>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7943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يشهد </a:t>
            </a:r>
            <a:r>
              <a:rPr lang="ar-SA" dirty="0"/>
              <a:t>منتدى دبي لأفضل الممارسات الحكومي </a:t>
            </a:r>
          </a:p>
        </p:txBody>
      </p:sp>
    </p:spTree>
    <p:extLst>
      <p:ext uri="{BB962C8B-B14F-4D97-AF65-F5344CB8AC3E}">
        <p14:creationId xmlns:p14="http://schemas.microsoft.com/office/powerpoint/2010/main" val="384024559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24 نوفمبر 2012 مدينة محمد بن راشد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241</a:t>
            </a:fld>
            <a:endParaRPr lang="en-US" dirty="0">
              <a:solidFill>
                <a:prstClr val="white"/>
              </a:solidFill>
            </a:endParaRPr>
          </a:p>
        </p:txBody>
      </p:sp>
      <p:sp>
        <p:nvSpPr>
          <p:cNvPr id="5" name="TextBox 4"/>
          <p:cNvSpPr txBox="1"/>
          <p:nvPr/>
        </p:nvSpPr>
        <p:spPr>
          <a:xfrm>
            <a:off x="304800" y="838200"/>
            <a:ext cx="4953000" cy="5442516"/>
          </a:xfrm>
          <a:prstGeom prst="rect">
            <a:avLst/>
          </a:prstGeom>
          <a:noFill/>
          <a:ln>
            <a:noFill/>
          </a:ln>
        </p:spPr>
        <p:txBody>
          <a:bodyPr wrap="square" rtlCol="0">
            <a:spAutoFit/>
          </a:bodyPr>
          <a:lstStyle/>
          <a:p>
            <a:pPr algn="just" rtl="1">
              <a:lnSpc>
                <a:spcPct val="150000"/>
              </a:lnSpc>
            </a:pPr>
            <a:r>
              <a:rPr lang="ar-SA" dirty="0" smtClean="0"/>
              <a:t>أطلق </a:t>
            </a:r>
            <a:r>
              <a:rPr lang="ar-SA" dirty="0"/>
              <a:t>صاحب السمو الشيخ محمد بن راشد آل مكتوم، نائب رئيس الدولة رئيس مجلس الوزراء حاكم دبي، مشروع إنشاء مدينة جديدة داخل إمارة دبي تحمل اسم "مدينة محمد بن راشد" وتتكون من أربعة قطاعات رئيسية، يركز القطاع الأول على السياحة العائلية ويضم حديقة مجهزة لاستقبال 35 مليون زائر وأكبر مركز ترفيهي عائلي في الشرق الأوسط وإفريقيا وشبه القارة الهندية بالتعاون مع استوديوهات يونيفرسال ومئات المنشآت الفندقية التي تلبي احتياجات الزوار من المنطقة، ويركز القطاع الثاني على التسوق ويضم أكبر مركز تجاري في العالم، أما القطاع الثالث فيشمل تطوير منطقة فريدة من نوعها تركز بشكل أساسي على توفير بيئة جديدة ومتكاملة لريادة الأعمال والابتكار في المنطقة، ويشمل القطاع الرابع بناء منطقة متكاملة للمعارض وصالات العرض ستكون الأكبر في منطقة الشرق الأوسط وشمال أفريقيا</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8154"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يطلق مدينة محمد بن راشد </a:t>
            </a:r>
          </a:p>
        </p:txBody>
      </p:sp>
    </p:spTree>
    <p:extLst>
      <p:ext uri="{BB962C8B-B14F-4D97-AF65-F5344CB8AC3E}">
        <p14:creationId xmlns:p14="http://schemas.microsoft.com/office/powerpoint/2010/main" val="333000963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26 نوفمبر 2012 الوجهة الترفيهية في دبي </a:t>
            </a:r>
          </a:p>
        </p:txBody>
      </p:sp>
      <p:sp>
        <p:nvSpPr>
          <p:cNvPr id="3" name="Content Placeholder 2"/>
          <p:cNvSpPr>
            <a:spLocks noGrp="1"/>
          </p:cNvSpPr>
          <p:nvPr>
            <p:ph idx="1"/>
          </p:nvPr>
        </p:nvSpPr>
        <p:spPr>
          <a:xfrm>
            <a:off x="304800" y="838200"/>
            <a:ext cx="4953000" cy="3962400"/>
          </a:xfrm>
          <a:ln>
            <a:noFill/>
          </a:ln>
        </p:spPr>
        <p:txBody>
          <a:bodyPr/>
          <a:lstStyle/>
          <a:p>
            <a:pPr indent="0" algn="just">
              <a:lnSpc>
                <a:spcPct val="150000"/>
              </a:lnSpc>
              <a:buNone/>
            </a:pPr>
            <a:r>
              <a:rPr lang="ar-SA" dirty="0" smtClean="0"/>
              <a:t>اعتمد </a:t>
            </a:r>
            <a:r>
              <a:rPr lang="ar-SA" dirty="0"/>
              <a:t>صاحب السمو الشيخ محمد بن راشد آل مكتوم</a:t>
            </a:r>
            <a:r>
              <a:rPr lang="ar-SA" dirty="0" smtClean="0"/>
              <a:t>، </a:t>
            </a:r>
            <a:r>
              <a:rPr lang="ar-SA" dirty="0"/>
              <a:t>نائب رئيس الدولة رئيس مجلس الوزراء حاكم دبي، تصاميم المخطط الرئيسي لمشروع الوجهة الترفيهية في دبي، الذي تبلغ تكلفته الاستثمارية 10 مليارات درهم ويعد الأول من نوعه في المنطقة </a:t>
            </a:r>
            <a:endParaRPr lang="ar-SA" dirty="0" smtClean="0"/>
          </a:p>
          <a:p>
            <a:pPr indent="0" algn="just">
              <a:lnSpc>
                <a:spcPct val="150000"/>
              </a:lnSpc>
              <a:buNone/>
            </a:pPr>
            <a:r>
              <a:rPr lang="ar-SA" dirty="0"/>
              <a:t>الوجهة الترفيهية في دبي سيكون أحد أهم وأكبر المقاصد السياحية والترفيهية على مستوى المنطقة، ونقطة جذب رئيسية للمقيمين والزوار من مختلف مناطق العالم</a:t>
            </a:r>
            <a:r>
              <a:rPr lang="ar-SA" dirty="0" smtClean="0"/>
              <a:t>.</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242</a:t>
            </a:fld>
            <a:endParaRPr lang="en-US" dirty="0">
              <a:solidFill>
                <a:prstClr val="white"/>
              </a:solidFill>
            </a:endParaRPr>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يعتمد </a:t>
            </a:r>
            <a:r>
              <a:rPr lang="ar-SA" dirty="0"/>
              <a:t>الوجهة الترفيهية في دبي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85687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 ديسمبر 2012 تأسيس مركز الشيخة الجليلة الثقافي</a:t>
            </a:r>
          </a:p>
        </p:txBody>
      </p:sp>
      <p:sp>
        <p:nvSpPr>
          <p:cNvPr id="3" name="Content Placeholder 2"/>
          <p:cNvSpPr>
            <a:spLocks noGrp="1"/>
          </p:cNvSpPr>
          <p:nvPr>
            <p:ph idx="1"/>
          </p:nvPr>
        </p:nvSpPr>
        <p:spPr>
          <a:xfrm>
            <a:off x="304800" y="838200"/>
            <a:ext cx="4953000" cy="3733800"/>
          </a:xfrm>
          <a:ln>
            <a:noFill/>
          </a:ln>
        </p:spPr>
        <p:txBody>
          <a:bodyPr/>
          <a:lstStyle/>
          <a:p>
            <a:pPr indent="0" algn="just">
              <a:lnSpc>
                <a:spcPct val="150000"/>
              </a:lnSpc>
              <a:buNone/>
            </a:pPr>
            <a:r>
              <a:rPr lang="ar-SA" dirty="0" smtClean="0"/>
              <a:t>أعلن </a:t>
            </a:r>
            <a:r>
              <a:rPr lang="ar-SA" dirty="0"/>
              <a:t>صاحب السمو الشيخ محمد بن راشد آل مكتوم، نائب رئيس الدولة رئيس مجلس الوزراء حاكم </a:t>
            </a:r>
            <a:r>
              <a:rPr lang="ar-SA" dirty="0" smtClean="0"/>
              <a:t>دبي،  عن تأسيس </a:t>
            </a:r>
            <a:r>
              <a:rPr lang="ar-SA" dirty="0"/>
              <a:t>مركز الشيخة الجليلة الثقافي، ليشكل ملتقى ثقافياً واجتماعياً لأطفال وشباب دبي</a:t>
            </a:r>
            <a:r>
              <a:rPr lang="ar-SA" dirty="0" smtClean="0"/>
              <a:t>.</a:t>
            </a:r>
            <a:endParaRPr lang="ar-SA" dirty="0"/>
          </a:p>
          <a:p>
            <a:pPr indent="0" algn="just">
              <a:lnSpc>
                <a:spcPct val="150000"/>
              </a:lnSpc>
              <a:buNone/>
            </a:pPr>
            <a:r>
              <a:rPr lang="ar-SA" dirty="0" smtClean="0"/>
              <a:t>المركز مؤسسة </a:t>
            </a:r>
            <a:r>
              <a:rPr lang="ar-SA" dirty="0"/>
              <a:t>غير ربحية متعددة الأنشطة، ستوفر للأجيال الشابة البيئة التي تتيح لهم استكشاف مهاراتهم وتطويرها عبر العديد من البرامج الثقافية والحرفية والتعليمية والاجتماعية </a:t>
            </a:r>
            <a:r>
              <a:rPr lang="ar-SA" dirty="0" smtClean="0"/>
              <a:t>والترفيهية</a:t>
            </a:r>
            <a:endParaRPr lang="ar-SA" b="1" dirty="0"/>
          </a:p>
          <a:p>
            <a:pPr indent="0" algn="just">
              <a:lnSpc>
                <a:spcPct val="150000"/>
              </a:lnSpc>
              <a:buNone/>
            </a:pPr>
            <a:r>
              <a:rPr lang="ar-SA" dirty="0"/>
              <a:t/>
            </a:r>
            <a:br>
              <a:rPr lang="ar-SA" dirty="0"/>
            </a:br>
            <a:endParaRPr lang="en-US"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243</a:t>
            </a:fld>
            <a:endParaRPr lang="en-US" dirty="0">
              <a:solidFill>
                <a:prstClr val="white"/>
              </a:solidFill>
            </a:endParaRP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يعلن عن تأسيس </a:t>
            </a:r>
            <a:r>
              <a:rPr lang="ar-SA" dirty="0"/>
              <a:t>مركز الشيخة الجليلة الثقافي</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35698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spcBef>
                <a:spcPct val="20000"/>
              </a:spcBef>
            </a:pPr>
            <a:r>
              <a:rPr lang="ar-SA" dirty="0"/>
              <a:t>5 ديسمبر </a:t>
            </a:r>
            <a:r>
              <a:rPr lang="ar-SA"/>
              <a:t>2012 </a:t>
            </a:r>
            <a:r>
              <a:rPr lang="ar-SA" smtClean="0"/>
              <a:t>جائزة </a:t>
            </a:r>
            <a:r>
              <a:rPr lang="ar-SA" dirty="0"/>
              <a:t>الإمارات لتحفيز إبداعات الشباب</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244</a:t>
            </a:fld>
            <a:endParaRPr lang="en-US" dirty="0">
              <a:solidFill>
                <a:prstClr val="white"/>
              </a:solidFill>
            </a:endParaRPr>
          </a:p>
        </p:txBody>
      </p:sp>
      <p:sp>
        <p:nvSpPr>
          <p:cNvPr id="5" name="TextBox 4"/>
          <p:cNvSpPr txBox="1"/>
          <p:nvPr/>
        </p:nvSpPr>
        <p:spPr>
          <a:xfrm>
            <a:off x="304800" y="838200"/>
            <a:ext cx="4953000" cy="3831818"/>
          </a:xfrm>
          <a:prstGeom prst="rect">
            <a:avLst/>
          </a:prstGeom>
          <a:noFill/>
          <a:ln>
            <a:noFill/>
          </a:ln>
        </p:spPr>
        <p:txBody>
          <a:bodyPr wrap="square" rtlCol="0">
            <a:spAutoFit/>
          </a:bodyPr>
          <a:lstStyle/>
          <a:p>
            <a:pPr indent="0" algn="just" rtl="1">
              <a:lnSpc>
                <a:spcPct val="150000"/>
              </a:lnSpc>
              <a:buNone/>
            </a:pPr>
            <a:r>
              <a:rPr lang="ar-SA" dirty="0" smtClean="0"/>
              <a:t>استجابة </a:t>
            </a:r>
            <a:r>
              <a:rPr lang="ar-SA" dirty="0"/>
              <a:t>لتوجيهات صاحب السمو الشيخ محمد بن راشد آل مكتوم نائب رئيس الدولة رئيس مجلس الوزراء حاكم دبي أطلقت الهيئة العامة لرعاية الشباب والرياضة “جائزة الإمارات للشباب” </a:t>
            </a:r>
            <a:endParaRPr lang="ar-SA" dirty="0" smtClean="0"/>
          </a:p>
          <a:p>
            <a:pPr indent="0" algn="just" rtl="1">
              <a:lnSpc>
                <a:spcPct val="150000"/>
              </a:lnSpc>
              <a:buNone/>
            </a:pPr>
            <a:r>
              <a:rPr lang="ar-SA" dirty="0" smtClean="0"/>
              <a:t>تهدف </a:t>
            </a:r>
            <a:r>
              <a:rPr lang="ar-SA" dirty="0"/>
              <a:t>جائزة الإمارات للشباب إلى دعم ومساندة الشباب الإماراتي والاهتمام به في المجالات كافة وترجمة لتوصيات مجلس الوزراء في أن يكون عام 2013 عام التوطين وتأتي الجائزة أيضا في إطار حرص الهيئة على تنمية القطاع الشبابي وفقا لاحتياجات المجتمع وتحفيز الشباب وإطلاق العنان لهم لإبراز إبداعاتهم ومهاراتهم وقدراتهم الابداعية.</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يطلق </a:t>
            </a:r>
            <a:r>
              <a:rPr lang="ar-SA" dirty="0"/>
              <a:t>جائزة الإمارات لتحفيز إبداعات </a:t>
            </a:r>
            <a:r>
              <a:rPr lang="ar-SA" dirty="0" smtClean="0"/>
              <a:t>الشباب</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583237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ديسمبر 2012 قانون المشاريع الصغيرة والمتوسطة</a:t>
            </a:r>
          </a:p>
        </p:txBody>
      </p:sp>
      <p:sp>
        <p:nvSpPr>
          <p:cNvPr id="3" name="Content Placeholder 2"/>
          <p:cNvSpPr>
            <a:spLocks noGrp="1"/>
          </p:cNvSpPr>
          <p:nvPr>
            <p:ph idx="1"/>
          </p:nvPr>
        </p:nvSpPr>
        <p:spPr>
          <a:xfrm>
            <a:off x="304800" y="838200"/>
            <a:ext cx="4953000" cy="3733800"/>
          </a:xfrm>
          <a:ln>
            <a:noFill/>
          </a:ln>
        </p:spPr>
        <p:txBody>
          <a:bodyPr/>
          <a:lstStyle/>
          <a:p>
            <a:pPr indent="0" algn="just">
              <a:lnSpc>
                <a:spcPct val="150000"/>
              </a:lnSpc>
              <a:buNone/>
            </a:pPr>
            <a:r>
              <a:rPr lang="ar-SA" dirty="0" smtClean="0"/>
              <a:t>اصدر صاحب </a:t>
            </a:r>
            <a:r>
              <a:rPr lang="ar-SA" dirty="0"/>
              <a:t>السمو الشيخ محمد بن راشد آل مكتوم نائب رئيس الدولة رئيس مجلس الوزراء حاكم </a:t>
            </a:r>
            <a:r>
              <a:rPr lang="ar-SA" dirty="0" smtClean="0"/>
              <a:t>دبي، قانون </a:t>
            </a:r>
            <a:r>
              <a:rPr lang="ar-SA" dirty="0"/>
              <a:t>المشاريع الصغيرة والمتوسطة</a:t>
            </a:r>
            <a:r>
              <a:rPr lang="ar-SA" dirty="0" smtClean="0"/>
              <a:t> لدعم </a:t>
            </a:r>
            <a:r>
              <a:rPr lang="ar-SA" dirty="0"/>
              <a:t>مشاريع الشباب الصغيرة والمتوسطة على المستوى الاتحادي </a:t>
            </a:r>
            <a:endParaRPr lang="ar-SA" dirty="0" smtClean="0"/>
          </a:p>
          <a:p>
            <a:pPr indent="0" algn="just">
              <a:lnSpc>
                <a:spcPct val="150000"/>
              </a:lnSpc>
              <a:buNone/>
            </a:pPr>
            <a:r>
              <a:rPr lang="ar-SA" dirty="0" smtClean="0"/>
              <a:t>يهدف القانون  </a:t>
            </a:r>
            <a:r>
              <a:rPr lang="ar-SA" dirty="0"/>
              <a:t>إلى خلق جيل جديد من رجال الأعمال لتعزيز الاقتصاد الوطني للدولة وتنويعه وتشجيع الشباب على البدء في مشاريعهم بأنفسهم وتعزيز استقلاليتهم المالية وزيادة مساهمتهم في عجلة التنمية الاقتصادية </a:t>
            </a:r>
            <a:r>
              <a:rPr lang="ar-SA" dirty="0" smtClean="0"/>
              <a:t>بالدولة</a:t>
            </a:r>
            <a:endParaRPr lang="ar-SA" dirty="0"/>
          </a:p>
          <a:p>
            <a:pPr indent="0" algn="just">
              <a:lnSpc>
                <a:spcPct val="150000"/>
              </a:lnSpc>
              <a:buNone/>
            </a:pPr>
            <a:endParaRPr lang="ar-SA" b="1" dirty="0" smtClean="0"/>
          </a:p>
          <a:p>
            <a:pPr indent="0" algn="just">
              <a:lnSpc>
                <a:spcPct val="150000"/>
              </a:lnSpc>
              <a:buNone/>
            </a:pPr>
            <a:endParaRPr lang="ar-SA" b="1" dirty="0"/>
          </a:p>
          <a:p>
            <a:pPr indent="0" algn="just">
              <a:lnSpc>
                <a:spcPct val="150000"/>
              </a:lnSpc>
              <a:buNone/>
            </a:pPr>
            <a:endParaRPr lang="ar-SA" b="1" dirty="0" smtClean="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245</a:t>
            </a:fld>
            <a:endParaRPr lang="en-US" dirty="0">
              <a:solidFill>
                <a:prstClr val="white"/>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066800"/>
            <a:ext cx="3688274"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يصدر </a:t>
            </a:r>
            <a:r>
              <a:rPr lang="ar-SA" dirty="0"/>
              <a:t>قانون المشاريع الصغيرة والمتوسطة</a:t>
            </a:r>
          </a:p>
        </p:txBody>
      </p:sp>
    </p:spTree>
    <p:extLst>
      <p:ext uri="{BB962C8B-B14F-4D97-AF65-F5344CB8AC3E}">
        <p14:creationId xmlns:p14="http://schemas.microsoft.com/office/powerpoint/2010/main" val="13511786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spcBef>
                <a:spcPct val="20000"/>
              </a:spcBef>
            </a:pPr>
            <a:r>
              <a:rPr lang="ar-SA" dirty="0"/>
              <a:t>9 ديسمبر 2012 قرار تمثيل العنصر النسائي في مجالس إدارات جميع الهيئات والشركات الحكومية بالدولة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246</a:t>
            </a:fld>
            <a:endParaRPr lang="en-US" dirty="0">
              <a:solidFill>
                <a:prstClr val="white"/>
              </a:solidFill>
            </a:endParaRPr>
          </a:p>
        </p:txBody>
      </p:sp>
      <p:sp>
        <p:nvSpPr>
          <p:cNvPr id="5" name="TextBox 4"/>
          <p:cNvSpPr txBox="1"/>
          <p:nvPr/>
        </p:nvSpPr>
        <p:spPr>
          <a:xfrm>
            <a:off x="304800" y="838200"/>
            <a:ext cx="4953000" cy="3416320"/>
          </a:xfrm>
          <a:prstGeom prst="rect">
            <a:avLst/>
          </a:prstGeom>
          <a:noFill/>
          <a:ln>
            <a:noFill/>
          </a:ln>
        </p:spPr>
        <p:txBody>
          <a:bodyPr wrap="square" rtlCol="0">
            <a:spAutoFit/>
          </a:bodyPr>
          <a:lstStyle/>
          <a:p>
            <a:pPr indent="0" algn="just" rtl="1">
              <a:lnSpc>
                <a:spcPct val="150000"/>
              </a:lnSpc>
              <a:buNone/>
            </a:pPr>
            <a:r>
              <a:rPr lang="ar-SA" dirty="0" smtClean="0"/>
              <a:t>اصدر </a:t>
            </a:r>
            <a:r>
              <a:rPr lang="ar-SA" dirty="0"/>
              <a:t>صاحب السمو الشيخ محمد بن راشد آل مكتوم نائب رئيس الدولة رئيس مجلس الوزراء حاكم </a:t>
            </a:r>
            <a:r>
              <a:rPr lang="ar-SA" dirty="0" smtClean="0"/>
              <a:t>دبي،  </a:t>
            </a:r>
            <a:r>
              <a:rPr lang="ar-SA" dirty="0"/>
              <a:t>بإلزامية تمثيل العنصر النسائي في مجالس إدارات جميع الهيئات والشركات الحكومية </a:t>
            </a:r>
            <a:r>
              <a:rPr lang="ar-SA" dirty="0" smtClean="0"/>
              <a:t>بالدولة، وتعتبر الإمارات </a:t>
            </a:r>
            <a:r>
              <a:rPr lang="ar-SA" dirty="0"/>
              <a:t>ثاني دولة في العالم تلزم المؤسسات بوجود العنصر النسائي في مجالس </a:t>
            </a:r>
            <a:r>
              <a:rPr lang="ar-SA" dirty="0" smtClean="0"/>
              <a:t>الإدارات</a:t>
            </a:r>
          </a:p>
          <a:p>
            <a:pPr algn="just" rtl="1">
              <a:lnSpc>
                <a:spcPct val="150000"/>
              </a:lnSpc>
            </a:pPr>
            <a:r>
              <a:rPr lang="ar-SA" dirty="0"/>
              <a:t>أن قرار إلزامية تمثيل العنصر النسائي في مجالس إدارات جميع الهيئات والشركات الحكومية بالدولة، خطوه مهمة في طريق تمكين المرأة </a:t>
            </a:r>
            <a:r>
              <a:rPr lang="ar-SA" dirty="0" smtClean="0"/>
              <a:t>الإماراتية</a:t>
            </a:r>
            <a:endParaRPr lang="en-US" dirty="0"/>
          </a:p>
        </p:txBody>
      </p:sp>
      <p:sp>
        <p:nvSpPr>
          <p:cNvPr id="8" name="TextBox 7"/>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يصدر </a:t>
            </a:r>
            <a:r>
              <a:rPr lang="ar-SA" dirty="0"/>
              <a:t>قرار تمثيل العنصر النسائي في مجالس إدارات جميع الهيئات والشركات الحكومية </a:t>
            </a:r>
            <a:r>
              <a:rPr lang="ar-SA" dirty="0" smtClean="0"/>
              <a:t>بالدولة</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638224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11 ديسمبر 2012 قمة ريادة الأعمال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247</a:t>
            </a:fld>
            <a:endParaRPr lang="en-US" dirty="0">
              <a:solidFill>
                <a:prstClr val="white"/>
              </a:solidFill>
            </a:endParaRPr>
          </a:p>
        </p:txBody>
      </p:sp>
      <p:sp>
        <p:nvSpPr>
          <p:cNvPr id="8" name="TextBox 7"/>
          <p:cNvSpPr txBox="1"/>
          <p:nvPr/>
        </p:nvSpPr>
        <p:spPr>
          <a:xfrm>
            <a:off x="304800" y="838200"/>
            <a:ext cx="4953000" cy="4662815"/>
          </a:xfrm>
          <a:prstGeom prst="rect">
            <a:avLst/>
          </a:prstGeom>
          <a:noFill/>
          <a:ln>
            <a:noFill/>
          </a:ln>
        </p:spPr>
        <p:txBody>
          <a:bodyPr wrap="square" rtlCol="0">
            <a:spAutoFit/>
          </a:bodyPr>
          <a:lstStyle/>
          <a:p>
            <a:pPr algn="just" rtl="1">
              <a:lnSpc>
                <a:spcPct val="150000"/>
              </a:lnSpc>
            </a:pPr>
            <a:r>
              <a:rPr lang="ar-SA" dirty="0" smtClean="0"/>
              <a:t>افتتح </a:t>
            </a:r>
            <a:r>
              <a:rPr lang="ar-SA" dirty="0"/>
              <a:t>صاحب السمو الشيخ محمد بن راشد آل مكتوم نائب رئيس الدولة رئيس مجلس الوزراء حاكم </a:t>
            </a:r>
            <a:r>
              <a:rPr lang="ar-SA" dirty="0" smtClean="0"/>
              <a:t>دبي، </a:t>
            </a:r>
            <a:r>
              <a:rPr lang="ar-SA" dirty="0"/>
              <a:t>أعمال القمة الثالثة لريادة الأعمال والمعرض المصاحب </a:t>
            </a:r>
            <a:r>
              <a:rPr lang="ar-SA" dirty="0" smtClean="0"/>
              <a:t>لها وشهد </a:t>
            </a:r>
            <a:r>
              <a:rPr lang="ar-SA" dirty="0"/>
              <a:t>التوقيع على عدد من الاتفاقيات </a:t>
            </a:r>
            <a:r>
              <a:rPr lang="ar-SA" dirty="0" smtClean="0"/>
              <a:t>العلمية</a:t>
            </a:r>
          </a:p>
          <a:p>
            <a:pPr algn="just" rtl="1">
              <a:lnSpc>
                <a:spcPct val="150000"/>
              </a:lnSpc>
            </a:pPr>
            <a:r>
              <a:rPr lang="ar-SA" dirty="0" smtClean="0"/>
              <a:t>حضر القمة أكثر </a:t>
            </a:r>
            <a:r>
              <a:rPr lang="ar-SA" dirty="0"/>
              <a:t>من ألفي خبير ورجل أعمال وصانع قرار </a:t>
            </a:r>
            <a:br>
              <a:rPr lang="ar-SA" dirty="0"/>
            </a:br>
            <a:r>
              <a:rPr lang="en-US" dirty="0" smtClean="0"/>
              <a:t>و</a:t>
            </a:r>
            <a:r>
              <a:rPr lang="ar-SA" dirty="0" smtClean="0"/>
              <a:t>و</a:t>
            </a:r>
            <a:r>
              <a:rPr lang="en-US" dirty="0" smtClean="0"/>
              <a:t>فر </a:t>
            </a:r>
            <a:r>
              <a:rPr lang="en-US" dirty="0"/>
              <a:t>المعرض </a:t>
            </a:r>
            <a:r>
              <a:rPr lang="en-US" dirty="0" smtClean="0"/>
              <a:t>فرص </a:t>
            </a:r>
            <a:r>
              <a:rPr lang="en-US" dirty="0"/>
              <a:t>كبيرة للتمثل الحصري وفرص التجزئة والترخيص بمشاركة أكثر من </a:t>
            </a:r>
            <a:r>
              <a:rPr lang="ar-SA" dirty="0" smtClean="0"/>
              <a:t>100</a:t>
            </a:r>
            <a:r>
              <a:rPr lang="en-US" dirty="0" smtClean="0"/>
              <a:t> </a:t>
            </a:r>
            <a:r>
              <a:rPr lang="en-US" dirty="0"/>
              <a:t>علامة دولية محلية وعالمية وشركات حلول تجارية واقتصادية ومشاركة أكثر من </a:t>
            </a:r>
            <a:r>
              <a:rPr lang="ar-SA" dirty="0" smtClean="0"/>
              <a:t>5000 </a:t>
            </a:r>
            <a:r>
              <a:rPr lang="en-US" dirty="0" smtClean="0"/>
              <a:t>مشتري </a:t>
            </a:r>
            <a:r>
              <a:rPr lang="en-US" dirty="0"/>
              <a:t>من قطاع الأعمال.</a:t>
            </a:r>
            <a:endParaRPr lang="ar-SA" b="1" dirty="0"/>
          </a:p>
          <a:p>
            <a:pPr algn="just" rtl="1">
              <a:lnSpc>
                <a:spcPct val="150000"/>
              </a:lnSpc>
            </a:pPr>
            <a:endParaRPr lang="ar-SA" b="1" dirty="0" smtClean="0"/>
          </a:p>
          <a:p>
            <a:pPr algn="just" rtl="1">
              <a:lnSpc>
                <a:spcPct val="150000"/>
              </a:lnSpc>
            </a:pPr>
            <a:endParaRPr lang="ar-SA" b="1" dirty="0" smtClean="0"/>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يفتتح </a:t>
            </a:r>
            <a:r>
              <a:rPr lang="ar-SA" dirty="0"/>
              <a:t>قمة ريادة الأعمال</a:t>
            </a:r>
          </a:p>
        </p:txBody>
      </p:sp>
    </p:spTree>
    <p:extLst>
      <p:ext uri="{BB962C8B-B14F-4D97-AF65-F5344CB8AC3E}">
        <p14:creationId xmlns:p14="http://schemas.microsoft.com/office/powerpoint/2010/main" val="383105893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13 ديسمبر 2012 </a:t>
            </a:r>
            <a:r>
              <a:rPr lang="en-US" dirty="0" smtClean="0"/>
              <a:t>صندوق </a:t>
            </a:r>
            <a:r>
              <a:rPr lang="en-US" dirty="0"/>
              <a:t>محمد بن راشد لــدعم وتمويل مشاريع الشباب</a:t>
            </a:r>
            <a:endParaRPr lang="ar-SA" dirty="0"/>
          </a:p>
        </p:txBody>
      </p:sp>
      <p:sp>
        <p:nvSpPr>
          <p:cNvPr id="3" name="Content Placeholder 2"/>
          <p:cNvSpPr>
            <a:spLocks noGrp="1"/>
          </p:cNvSpPr>
          <p:nvPr>
            <p:ph idx="1"/>
          </p:nvPr>
        </p:nvSpPr>
        <p:spPr>
          <a:xfrm>
            <a:off x="304800" y="838199"/>
            <a:ext cx="4953000" cy="4219039"/>
          </a:xfrm>
          <a:ln>
            <a:noFill/>
          </a:ln>
        </p:spPr>
        <p:txBody>
          <a:bodyPr/>
          <a:lstStyle/>
          <a:p>
            <a:pPr indent="0" algn="just">
              <a:lnSpc>
                <a:spcPct val="150000"/>
              </a:lnSpc>
              <a:buNone/>
            </a:pPr>
            <a:r>
              <a:rPr lang="en-US" dirty="0" smtClean="0"/>
              <a:t>أصدر </a:t>
            </a:r>
            <a:r>
              <a:rPr lang="en-US" dirty="0"/>
              <a:t>صاحب السمو الشيخ محمد بن راشد آل </a:t>
            </a:r>
            <a:r>
              <a:rPr lang="en-US" dirty="0" smtClean="0"/>
              <a:t>مكتوم</a:t>
            </a:r>
            <a:r>
              <a:rPr lang="ar-SA" dirty="0" smtClean="0"/>
              <a:t> </a:t>
            </a:r>
            <a:r>
              <a:rPr lang="ar-SA" dirty="0"/>
              <a:t>نائب رئيس الدولة رئيس مجلس الوزراء حاكم </a:t>
            </a:r>
            <a:r>
              <a:rPr lang="ar-SA" dirty="0" smtClean="0"/>
              <a:t>دبي، </a:t>
            </a:r>
            <a:r>
              <a:rPr lang="en-US" dirty="0" smtClean="0"/>
              <a:t>قانوناً </a:t>
            </a:r>
            <a:r>
              <a:rPr lang="en-US" dirty="0"/>
              <a:t>بشأن إنشاء </a:t>
            </a:r>
            <a:r>
              <a:rPr lang="en-US" dirty="0" smtClean="0"/>
              <a:t>صندوق </a:t>
            </a:r>
            <a:r>
              <a:rPr lang="en-US" dirty="0"/>
              <a:t>محمد بن راشد لدعم المشاريع الصغيرة </a:t>
            </a:r>
            <a:r>
              <a:rPr lang="en-US" dirty="0" smtClean="0"/>
              <a:t>والمتوسطة</a:t>
            </a:r>
            <a:endParaRPr lang="ar-SA" dirty="0" smtClean="0"/>
          </a:p>
          <a:p>
            <a:pPr indent="0" algn="just">
              <a:lnSpc>
                <a:spcPct val="150000"/>
              </a:lnSpc>
              <a:buNone/>
            </a:pPr>
            <a:r>
              <a:rPr lang="en-US" dirty="0" smtClean="0"/>
              <a:t>سيعمل </a:t>
            </a:r>
            <a:r>
              <a:rPr lang="ar-SA" dirty="0" smtClean="0"/>
              <a:t>الصندوق </a:t>
            </a:r>
            <a:r>
              <a:rPr lang="en-US" dirty="0" smtClean="0"/>
              <a:t>على </a:t>
            </a:r>
            <a:r>
              <a:rPr lang="en-US" dirty="0"/>
              <a:t>تمويل </a:t>
            </a:r>
            <a:r>
              <a:rPr lang="en-US" dirty="0" smtClean="0"/>
              <a:t>‬</a:t>
            </a:r>
            <a:r>
              <a:rPr lang="ar-SA" dirty="0" smtClean="0"/>
              <a:t>100</a:t>
            </a:r>
            <a:r>
              <a:rPr lang="en-US" dirty="0" smtClean="0"/>
              <a:t> </a:t>
            </a:r>
            <a:r>
              <a:rPr lang="en-US" dirty="0"/>
              <a:t>مشروع للشباب المواطن </a:t>
            </a:r>
            <a:r>
              <a:rPr lang="en-US" dirty="0" smtClean="0"/>
              <a:t>سنوياً</a:t>
            </a:r>
            <a:endParaRPr lang="ar-SA" dirty="0"/>
          </a:p>
          <a:p>
            <a:pPr indent="0" algn="just">
              <a:lnSpc>
                <a:spcPct val="150000"/>
              </a:lnSpc>
              <a:buNone/>
            </a:pPr>
            <a:r>
              <a:rPr lang="en-US" dirty="0" smtClean="0"/>
              <a:t>يهدف </a:t>
            </a:r>
            <a:r>
              <a:rPr lang="en-US" dirty="0"/>
              <a:t>الصندوق إلى دعم وتمويل المشروعات عبر تقديم القروض لها أو تقديم الضمانات المالية أو الإسهام فيها، واستقطاب الدعم المالي والفني </a:t>
            </a:r>
            <a:r>
              <a:rPr lang="en-US" dirty="0" smtClean="0"/>
              <a:t>لها</a:t>
            </a:r>
            <a:endParaRPr lang="en-US" dirty="0"/>
          </a:p>
          <a:p>
            <a:pPr indent="0" algn="just">
              <a:lnSpc>
                <a:spcPct val="150000"/>
              </a:lnSpc>
              <a:buNone/>
            </a:pPr>
            <a:endParaRPr lang="ar-SA" b="1" dirty="0" smtClean="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248</a:t>
            </a:fld>
            <a:endParaRPr lang="en-US" dirty="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يوجه ب</a:t>
            </a:r>
            <a:r>
              <a:rPr lang="en-US" dirty="0" smtClean="0"/>
              <a:t>إنشاء </a:t>
            </a:r>
            <a:r>
              <a:rPr lang="en-US" dirty="0"/>
              <a:t>صندوق محمد بن راشد لــدعم وتمويل مشاريع </a:t>
            </a:r>
            <a:r>
              <a:rPr lang="en-US" dirty="0" smtClean="0"/>
              <a:t>الشباب</a:t>
            </a:r>
            <a:endParaRPr lang="ar-SA" dirty="0"/>
          </a:p>
        </p:txBody>
      </p:sp>
    </p:spTree>
    <p:extLst>
      <p:ext uri="{BB962C8B-B14F-4D97-AF65-F5344CB8AC3E}">
        <p14:creationId xmlns:p14="http://schemas.microsoft.com/office/powerpoint/2010/main" val="378513263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23 ديسمبر 2012 تكرم الروّاد الأوائل في المدرسة الأحمدية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249</a:t>
            </a:fld>
            <a:endParaRPr lang="en-US" dirty="0">
              <a:solidFill>
                <a:prstClr val="white"/>
              </a:solidFill>
            </a:endParaRPr>
          </a:p>
        </p:txBody>
      </p:sp>
      <p:sp>
        <p:nvSpPr>
          <p:cNvPr id="6" name="Content Placeholder 2"/>
          <p:cNvSpPr txBox="1">
            <a:spLocks/>
          </p:cNvSpPr>
          <p:nvPr/>
        </p:nvSpPr>
        <p:spPr bwMode="auto">
          <a:xfrm>
            <a:off x="304800" y="838200"/>
            <a:ext cx="49530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كرّم صاحب السمو الشيخ محمد بن راشد آل مكتوم، </a:t>
            </a:r>
            <a:r>
              <a:rPr lang="ar-SA" dirty="0"/>
              <a:t>نائب رئيس الدولة رئيس مجلس الوزراء حاكم دبي، </a:t>
            </a:r>
            <a:r>
              <a:rPr lang="ar-SA" dirty="0" smtClean="0"/>
              <a:t>في مقر ندوة الثقافة والعلوم بدبي، الروّاد الأوائل من المدرّسين والدراسين في المدرسة الأحمدية بدبي </a:t>
            </a:r>
          </a:p>
          <a:p>
            <a:pPr indent="0" algn="just">
              <a:lnSpc>
                <a:spcPct val="150000"/>
              </a:lnSpc>
              <a:buNone/>
            </a:pPr>
            <a:r>
              <a:rPr lang="ar-SA" dirty="0" smtClean="0"/>
              <a:t>وجاء هذا التكريم بمناسبة الاحتفال بمرور مائة عام على تأسيس المدرسة  الاحمدية في عام 1912 كأول مدرسة رائدة في دبي.</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1"/>
            <a:ext cx="37147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يكرم </a:t>
            </a:r>
            <a:r>
              <a:rPr lang="ar-SA" dirty="0"/>
              <a:t>الروّاد الأوائل في المدرسة الأحمدية بدبي</a:t>
            </a:r>
          </a:p>
        </p:txBody>
      </p:sp>
    </p:spTree>
    <p:extLst>
      <p:ext uri="{BB962C8B-B14F-4D97-AF65-F5344CB8AC3E}">
        <p14:creationId xmlns:p14="http://schemas.microsoft.com/office/powerpoint/2010/main" val="405474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28 فبراير 2001ملتقى الإمارات الاقتصادي الدولي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a:t>
            </a:fld>
            <a:endParaRPr lang="en-US" dirty="0">
              <a:solidFill>
                <a:prstClr val="white"/>
              </a:solidFill>
            </a:endParaRPr>
          </a:p>
        </p:txBody>
      </p:sp>
      <p:sp>
        <p:nvSpPr>
          <p:cNvPr id="5" name="Content Placeholder 2"/>
          <p:cNvSpPr txBox="1">
            <a:spLocks/>
          </p:cNvSpPr>
          <p:nvPr/>
        </p:nvSpPr>
        <p:spPr bwMode="auto">
          <a:xfrm>
            <a:off x="365760" y="838200"/>
            <a:ext cx="481584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شهد صاحب السمو الشيخ محمد بن راشد آل مكتوم </a:t>
            </a:r>
            <a:r>
              <a:rPr lang="ar-SA" dirty="0"/>
              <a:t>بصفته ولي عهد دبي وزير الدفاع آنذاك</a:t>
            </a:r>
            <a:r>
              <a:rPr lang="ar-SA" dirty="0" smtClean="0"/>
              <a:t>، فعاليات ملتقى الإمارات الاقتصادي الدولي الثامن الذي استمر يومين وعقد تحت شعار (القيادة الإلكترونية: قيادة اقتصاد الإنترنت). </a:t>
            </a:r>
          </a:p>
          <a:p>
            <a:pPr indent="0" algn="just">
              <a:lnSpc>
                <a:spcPct val="150000"/>
              </a:lnSpc>
              <a:buNone/>
            </a:pPr>
            <a:r>
              <a:rPr lang="ar-SA" dirty="0" smtClean="0"/>
              <a:t>وقد استمع سمو الشيخ محمد بن راشد آل مكتوم لعدد من المتحدثين الرسميين في الملتقى حيث القى الأمير الدكتور حسام بن سعود بن عبد العزيز آل سعود كلمة موجزة بعنوان (قيادة الثورة الإلكترونية). وكان بول كيتينج رئيس وزراء استراليا السابق من بين المتحدثين الى جانب الشيخة لبنى القاسمي العضو المنتدب </a:t>
            </a:r>
            <a:r>
              <a:rPr lang="ar-SA" dirty="0"/>
              <a:t>ل</a:t>
            </a:r>
            <a:r>
              <a:rPr lang="ar-SA" dirty="0" smtClean="0"/>
              <a:t>تجاري كوم ورئيسة فريق حكومة دبي الإلكترونية والدكتور سيمون مورس رئيس مجموعة الابحاث البريطانية </a:t>
            </a:r>
          </a:p>
          <a:p>
            <a:pPr algn="justLow">
              <a:lnSpc>
                <a:spcPct val="150000"/>
              </a:lnSpc>
            </a:pPr>
            <a:endParaRPr lang="ar-SA" dirty="0"/>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خلال ملتقى </a:t>
            </a:r>
            <a:r>
              <a:rPr lang="ar-SA" dirty="0"/>
              <a:t>الإمارات الاقتصادي الدولي</a:t>
            </a:r>
          </a:p>
        </p:txBody>
      </p:sp>
    </p:spTree>
    <p:extLst>
      <p:ext uri="{BB962C8B-B14F-4D97-AF65-F5344CB8AC3E}">
        <p14:creationId xmlns:p14="http://schemas.microsoft.com/office/powerpoint/2010/main" val="42385979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30 ديسمبر 2012 حملة "شكراً لكم" للإحتفاء بفئات موظفي الخدمات الأساسية العامة</a:t>
            </a:r>
          </a:p>
        </p:txBody>
      </p:sp>
      <p:sp>
        <p:nvSpPr>
          <p:cNvPr id="3" name="Content Placeholder 2"/>
          <p:cNvSpPr>
            <a:spLocks noGrp="1"/>
          </p:cNvSpPr>
          <p:nvPr>
            <p:ph idx="1"/>
          </p:nvPr>
        </p:nvSpPr>
        <p:spPr>
          <a:xfrm>
            <a:off x="304800" y="838200"/>
            <a:ext cx="4953000" cy="5410200"/>
          </a:xfrm>
          <a:ln>
            <a:noFill/>
          </a:ln>
        </p:spPr>
        <p:txBody>
          <a:bodyPr/>
          <a:lstStyle/>
          <a:p>
            <a:pPr indent="0" algn="just">
              <a:lnSpc>
                <a:spcPct val="150000"/>
              </a:lnSpc>
              <a:buNone/>
            </a:pPr>
            <a:r>
              <a:rPr lang="ar-SA" dirty="0" smtClean="0"/>
              <a:t>وجه </a:t>
            </a:r>
            <a:r>
              <a:rPr lang="ar-SA" dirty="0"/>
              <a:t>صاحب السمو الشيخ محمد بن راشد آل </a:t>
            </a:r>
            <a:r>
              <a:rPr lang="ar-SA" dirty="0" smtClean="0"/>
              <a:t>مكتوم </a:t>
            </a:r>
            <a:r>
              <a:rPr lang="ar-SA" dirty="0"/>
              <a:t>نائب رئيس الدولة رئيس مجلس الوزراء حاكم دبي، بجعل احتفالات يوم الجلوس الخاصة بسموه في الرابع من يناير مناسبة للإحتفاء بفئات موظفي الخدمات الأساسية العامة كالمزارعين وعمال النظافة والبناء وسائقي المواصلات العامة وخدم المنازل </a:t>
            </a:r>
            <a:r>
              <a:rPr lang="ar-SA" dirty="0" smtClean="0"/>
              <a:t>وغيرهم</a:t>
            </a:r>
          </a:p>
          <a:p>
            <a:pPr indent="0" algn="just">
              <a:lnSpc>
                <a:spcPct val="150000"/>
              </a:lnSpc>
              <a:buNone/>
            </a:pPr>
            <a:r>
              <a:rPr lang="ar-SA" dirty="0" smtClean="0"/>
              <a:t>الهدف من الحملة هو </a:t>
            </a:r>
            <a:r>
              <a:rPr lang="ar-SA" dirty="0"/>
              <a:t>نشر مظاهر الخير والرحمة والتعاطف في </a:t>
            </a:r>
            <a:r>
              <a:rPr lang="ar-SA" dirty="0" smtClean="0"/>
              <a:t>المجتمع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250</a:t>
            </a:fld>
            <a:endParaRPr lang="en-US" dirty="0">
              <a:solidFill>
                <a:prstClr val="white"/>
              </a:solidFill>
            </a:endParaRP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وجه بتكريم </a:t>
            </a:r>
            <a:r>
              <a:rPr lang="ar-SA" dirty="0"/>
              <a:t>والاحتفاء بفئات موظفي الخدمات الأساسية العامة</a:t>
            </a:r>
          </a:p>
        </p:txBody>
      </p:sp>
    </p:spTree>
    <p:extLst>
      <p:ext uri="{BB962C8B-B14F-4D97-AF65-F5344CB8AC3E}">
        <p14:creationId xmlns:p14="http://schemas.microsoft.com/office/powerpoint/2010/main" val="286551884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9 يناير 2013 مجلس </a:t>
            </a:r>
            <a:r>
              <a:rPr lang="ar-SA" dirty="0" smtClean="0"/>
              <a:t>السياسات  </a:t>
            </a:r>
            <a:r>
              <a:rPr lang="ar-SA" dirty="0"/>
              <a:t>: قطاع الاقتصاد الإسلامي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251</a:t>
            </a:fld>
            <a:endParaRPr lang="en-US" dirty="0">
              <a:solidFill>
                <a:prstClr val="white"/>
              </a:solidFill>
            </a:endParaRPr>
          </a:p>
        </p:txBody>
      </p:sp>
      <p:sp>
        <p:nvSpPr>
          <p:cNvPr id="6" name="Content Placeholder 2"/>
          <p:cNvSpPr txBox="1">
            <a:spLocks/>
          </p:cNvSpPr>
          <p:nvPr/>
        </p:nvSpPr>
        <p:spPr bwMode="auto">
          <a:xfrm>
            <a:off x="304800" y="838200"/>
            <a:ext cx="49530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افتتح صاحب </a:t>
            </a:r>
            <a:r>
              <a:rPr lang="ar-SA" dirty="0"/>
              <a:t>السمو الشيخ محمد بن راشد آل مكتوم نائب رئيس الدولة رئيس مجلس الوزراء حاكم دبي، </a:t>
            </a:r>
            <a:r>
              <a:rPr lang="en-US" dirty="0"/>
              <a:t>الجلسة </a:t>
            </a:r>
            <a:r>
              <a:rPr lang="ar-SA" dirty="0" smtClean="0"/>
              <a:t>الثانية </a:t>
            </a:r>
            <a:r>
              <a:rPr lang="en-US" dirty="0" smtClean="0"/>
              <a:t>لمجلس </a:t>
            </a:r>
            <a:r>
              <a:rPr lang="en-US" dirty="0"/>
              <a:t>محمد بن راشد </a:t>
            </a:r>
            <a:r>
              <a:rPr lang="en-US" dirty="0" smtClean="0"/>
              <a:t>للسياسات</a:t>
            </a:r>
            <a:endParaRPr lang="ar-SA" dirty="0" smtClean="0"/>
          </a:p>
          <a:p>
            <a:pPr indent="0" algn="just">
              <a:lnSpc>
                <a:spcPct val="150000"/>
              </a:lnSpc>
              <a:buNone/>
            </a:pPr>
            <a:r>
              <a:rPr lang="ar-SA" dirty="0" smtClean="0"/>
              <a:t>اعلن صاحب السموه في الجلسة عن مبادرة قطاع الاقتصاد الإسلامي في مجلس السياسات </a:t>
            </a:r>
          </a:p>
          <a:p>
            <a:pPr indent="0" algn="just">
              <a:lnSpc>
                <a:spcPct val="150000"/>
              </a:lnSpc>
              <a:buNone/>
            </a:pPr>
            <a:r>
              <a:rPr lang="ar-SA" dirty="0" smtClean="0"/>
              <a:t>يركز القطاع على عدة مسارات رئيسية أهمها التمويل الإسلامي والتأمين والتحكيم في العقود الإسلامية وتطوير صناعات الأغذية الحلال والمعايير التجارية والصناعية الإسلامية، بالإضافة إلى مسار معايير الجودة الإسلامية</a:t>
            </a:r>
            <a:endParaRPr lang="ar-SA" b="1"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يعلن عن مبادره قطاع </a:t>
            </a:r>
            <a:r>
              <a:rPr lang="ar-SA" dirty="0"/>
              <a:t>الاقتصاد الإسلامي </a:t>
            </a:r>
          </a:p>
        </p:txBody>
      </p:sp>
    </p:spTree>
    <p:extLst>
      <p:ext uri="{BB962C8B-B14F-4D97-AF65-F5344CB8AC3E}">
        <p14:creationId xmlns:p14="http://schemas.microsoft.com/office/powerpoint/2010/main" val="35707095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13 يناير 2013 اللجنة العليا لمكافحة الغش التجاري</a:t>
            </a:r>
          </a:p>
        </p:txBody>
      </p:sp>
      <p:sp>
        <p:nvSpPr>
          <p:cNvPr id="3" name="Content Placeholder 2"/>
          <p:cNvSpPr>
            <a:spLocks noGrp="1"/>
          </p:cNvSpPr>
          <p:nvPr>
            <p:ph idx="1"/>
          </p:nvPr>
        </p:nvSpPr>
        <p:spPr>
          <a:xfrm>
            <a:off x="304800" y="838200"/>
            <a:ext cx="4953000" cy="5562600"/>
          </a:xfrm>
          <a:ln>
            <a:noFill/>
          </a:ln>
        </p:spPr>
        <p:txBody>
          <a:bodyPr/>
          <a:lstStyle/>
          <a:p>
            <a:pPr indent="0" algn="just">
              <a:lnSpc>
                <a:spcPct val="150000"/>
              </a:lnSpc>
              <a:buNone/>
            </a:pPr>
            <a:r>
              <a:rPr lang="ar-SA" dirty="0" smtClean="0"/>
              <a:t>قرر مجلس الوزراء برئاسة سمو الشيخ محمد بن راشد آل مكتوم </a:t>
            </a:r>
            <a:r>
              <a:rPr lang="ar-SA" dirty="0"/>
              <a:t>نائب رئيس الدولة رئيس مجلس الوزراء حاكم دبي، </a:t>
            </a:r>
            <a:r>
              <a:rPr lang="ar-SA" dirty="0" smtClean="0"/>
              <a:t>بتشكيل </a:t>
            </a:r>
            <a:r>
              <a:rPr lang="ar-SA" dirty="0"/>
              <a:t>لجنة عليا تحت مسمى "اللجنة العليا لمكافحة الغش </a:t>
            </a:r>
            <a:r>
              <a:rPr lang="ar-SA" dirty="0" smtClean="0"/>
              <a:t>التجاري"</a:t>
            </a:r>
          </a:p>
          <a:p>
            <a:pPr indent="0" algn="just">
              <a:lnSpc>
                <a:spcPct val="150000"/>
              </a:lnSpc>
              <a:buNone/>
            </a:pPr>
            <a:r>
              <a:rPr lang="ar-SA" dirty="0" smtClean="0"/>
              <a:t> تقوم </a:t>
            </a:r>
            <a:r>
              <a:rPr lang="ar-SA" dirty="0"/>
              <a:t>بدراسة تقارير الغش والتدليس المحالة إليها من السلطة المختصة وتتخذ القرارات اللازمة بشأنها، إضافة إلى دراسة العقوبات المنصوص عليها في القانون على المخالفين والمعوقات التي قد تواجه تطبيق القانون واقتراح آليات </a:t>
            </a:r>
            <a:r>
              <a:rPr lang="ar-SA" dirty="0" smtClean="0"/>
              <a:t>لمعالجتها</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252</a:t>
            </a:fld>
            <a:endParaRPr lang="en-US" dirty="0">
              <a:solidFill>
                <a:prstClr val="white"/>
              </a:solidFill>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990600"/>
            <a:ext cx="38100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يصدر قرار بتشكيل اللجنة </a:t>
            </a:r>
            <a:r>
              <a:rPr lang="ar-SA" dirty="0"/>
              <a:t>العليا لمكافحة الغش التجاري</a:t>
            </a:r>
          </a:p>
        </p:txBody>
      </p:sp>
    </p:spTree>
    <p:extLst>
      <p:ext uri="{BB962C8B-B14F-4D97-AF65-F5344CB8AC3E}">
        <p14:creationId xmlns:p14="http://schemas.microsoft.com/office/powerpoint/2010/main" val="281931911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21 يناير 2013 </a:t>
            </a:r>
            <a:r>
              <a:rPr lang="ar-SA" dirty="0"/>
              <a:t>القمة العربية الاقتصادية الثالثة</a:t>
            </a:r>
            <a:endParaRPr lang="en-US" dirty="0"/>
          </a:p>
        </p:txBody>
      </p:sp>
      <p:sp>
        <p:nvSpPr>
          <p:cNvPr id="3" name="Content Placeholder 2"/>
          <p:cNvSpPr>
            <a:spLocks noGrp="1"/>
          </p:cNvSpPr>
          <p:nvPr>
            <p:ph idx="1"/>
          </p:nvPr>
        </p:nvSpPr>
        <p:spPr>
          <a:xfrm>
            <a:off x="304800" y="838200"/>
            <a:ext cx="4876800" cy="4800600"/>
          </a:xfrm>
        </p:spPr>
        <p:txBody>
          <a:bodyPr/>
          <a:lstStyle/>
          <a:p>
            <a:pPr indent="0" algn="just">
              <a:lnSpc>
                <a:spcPct val="150000"/>
              </a:lnSpc>
              <a:buNone/>
            </a:pPr>
            <a:r>
              <a:rPr lang="ar-SA" dirty="0"/>
              <a:t>ترأس صاحب السمو الشيخ محمد بن راشد آل مكتوم، نائب رئيس الدولة رئيس مجلس الوزراء حاكم </a:t>
            </a:r>
            <a:r>
              <a:rPr lang="ar-SA" dirty="0" smtClean="0"/>
              <a:t>دبي، </a:t>
            </a:r>
            <a:r>
              <a:rPr lang="ar-SA" dirty="0"/>
              <a:t>وفد الدولة، في افتتاح أعمال القمة العربية التنموية الاقتصادية والاجتماعية الثالثة، التي انطلقت </a:t>
            </a:r>
            <a:r>
              <a:rPr lang="ar-SA" dirty="0" smtClean="0"/>
              <a:t>في الرياض.</a:t>
            </a:r>
            <a:endParaRPr lang="ar-SA" dirty="0"/>
          </a:p>
          <a:p>
            <a:pPr indent="0" algn="just">
              <a:lnSpc>
                <a:spcPct val="150000"/>
              </a:lnSpc>
              <a:buNone/>
            </a:pPr>
            <a:r>
              <a:rPr lang="ar-SA" dirty="0"/>
              <a:t>وتناقش القمة على مدى يومين عدداً من القضايا الاقتصادية والاجتماعية التي تهم المواطن العربي، وأهمها البطالة والرعاية الصحية واستكمال إجراءات تنفيذ إنشاء السوق العربية الاقتصادية </a:t>
            </a:r>
            <a:r>
              <a:rPr lang="ar-SA" dirty="0" smtClean="0"/>
              <a:t>الموحدة</a:t>
            </a:r>
            <a:endParaRPr lang="ar-SA" dirty="0"/>
          </a:p>
          <a:p>
            <a:pPr indent="0" algn="just">
              <a:lnSpc>
                <a:spcPct val="150000"/>
              </a:lnSpc>
              <a:buNone/>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253</a:t>
            </a:fld>
            <a:endParaRPr lang="en-US" dirty="0">
              <a:solidFill>
                <a:prstClr val="white"/>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43047"/>
            <a:ext cx="3733800" cy="263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a:t>
            </a:r>
            <a:r>
              <a:rPr lang="ar-SA" dirty="0"/>
              <a:t>يترأس وفد </a:t>
            </a:r>
            <a:r>
              <a:rPr lang="ar-SA" dirty="0" smtClean="0"/>
              <a:t>الدولة</a:t>
            </a:r>
            <a:r>
              <a:rPr lang="ar-SA" dirty="0"/>
              <a:t> </a:t>
            </a:r>
            <a:r>
              <a:rPr lang="ar-SA" dirty="0" smtClean="0"/>
              <a:t>للقمة </a:t>
            </a:r>
            <a:r>
              <a:rPr lang="ar-SA" dirty="0"/>
              <a:t>العربية الاقتصادية الثالثة</a:t>
            </a:r>
          </a:p>
        </p:txBody>
      </p:sp>
    </p:spTree>
    <p:extLst>
      <p:ext uri="{BB962C8B-B14F-4D97-AF65-F5344CB8AC3E}">
        <p14:creationId xmlns:p14="http://schemas.microsoft.com/office/powerpoint/2010/main" val="137390685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28 يناير </a:t>
            </a:r>
            <a:r>
              <a:rPr lang="ar-SA" dirty="0" smtClean="0"/>
              <a:t>2013 شبكة </a:t>
            </a:r>
            <a:r>
              <a:rPr lang="ar-SA" dirty="0"/>
              <a:t>قطارات دبي حتى 2030</a:t>
            </a:r>
            <a:endParaRPr lang="en-US" dirty="0"/>
          </a:p>
        </p:txBody>
      </p:sp>
      <p:sp>
        <p:nvSpPr>
          <p:cNvPr id="3" name="Content Placeholder 2"/>
          <p:cNvSpPr>
            <a:spLocks noGrp="1"/>
          </p:cNvSpPr>
          <p:nvPr>
            <p:ph idx="1"/>
          </p:nvPr>
        </p:nvSpPr>
        <p:spPr>
          <a:xfrm>
            <a:off x="304800" y="838200"/>
            <a:ext cx="4953000" cy="5486400"/>
          </a:xfrm>
        </p:spPr>
        <p:txBody>
          <a:bodyPr/>
          <a:lstStyle/>
          <a:p>
            <a:pPr indent="0" algn="just">
              <a:lnSpc>
                <a:spcPct val="150000"/>
              </a:lnSpc>
              <a:buNone/>
            </a:pPr>
            <a:r>
              <a:rPr lang="ar-SA" dirty="0"/>
              <a:t>اعتمد صاحب السمو الشيخ محمد بن راشد آل مكتوم، نائب رئيس الدولة رئيس مجلس الوزراء حاكم </a:t>
            </a:r>
            <a:r>
              <a:rPr lang="ar-SA" dirty="0" smtClean="0"/>
              <a:t>دبي، </a:t>
            </a:r>
            <a:r>
              <a:rPr lang="ar-SA" dirty="0"/>
              <a:t>المخطط العام لشبكة القطارات في </a:t>
            </a:r>
            <a:r>
              <a:rPr lang="ar-SA" dirty="0" smtClean="0"/>
              <a:t>إمارة دبي </a:t>
            </a:r>
            <a:r>
              <a:rPr lang="ar-SA" dirty="0"/>
              <a:t>حتى عام </a:t>
            </a:r>
            <a:r>
              <a:rPr lang="ar-SA" dirty="0" smtClean="0"/>
              <a:t>2030</a:t>
            </a:r>
          </a:p>
          <a:p>
            <a:pPr indent="0" algn="just">
              <a:lnSpc>
                <a:spcPct val="150000"/>
              </a:lnSpc>
              <a:buNone/>
            </a:pPr>
            <a:r>
              <a:rPr lang="ar-SA" dirty="0" smtClean="0"/>
              <a:t>ستعمل الخطة على </a:t>
            </a:r>
            <a:r>
              <a:rPr lang="ar-SA" dirty="0"/>
              <a:t>توسعة الدائرة الجغرافية لخدمات شبكة القطارات على مستوى المنطقة الحضرية للإمارة عبر تغطيتها لكافة المناطق الحيوية ذات الكثافة العمرانية والبشرية، وسيبلغ إجمالي أطوال خطوط شبكة القطارات المطلوبة لمواكبة التطور العمراني الذي ستشهده الإمارة حتى عام 2030 حوالي 421 كيلومترا </a:t>
            </a:r>
            <a:r>
              <a:rPr lang="ar-SA" dirty="0" smtClean="0"/>
              <a:t>و197محطة</a:t>
            </a:r>
          </a:p>
          <a:p>
            <a:pPr indent="0" algn="just">
              <a:lnSpc>
                <a:spcPct val="150000"/>
              </a:lnSpc>
              <a:buNone/>
            </a:pPr>
            <a:r>
              <a:rPr lang="ar-SA" dirty="0" smtClean="0"/>
              <a:t>الخطة ستساعد على زيادة </a:t>
            </a:r>
            <a:r>
              <a:rPr lang="ar-SA" dirty="0"/>
              <a:t>نسبة مستخدمي وسائط النقل الجماعي، وتحقيق النسبة المستهدفة للعام 2030 وهي 30% من حجم حركة التنقل اليومي في </a:t>
            </a:r>
            <a:r>
              <a:rPr lang="ar-SA" dirty="0" smtClean="0"/>
              <a:t>إمارة دبي وذلك بحسب ما اعلنت  هيئة الطرق والمواصلات في دبي </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254</a:t>
            </a:fld>
            <a:endParaRPr lang="en-US" dirty="0">
              <a:solidFill>
                <a:prstClr val="white"/>
              </a:solidFill>
            </a:endParaRPr>
          </a:p>
        </p:txBody>
      </p:sp>
      <p:sp>
        <p:nvSpPr>
          <p:cNvPr id="5" name="TextBox 4"/>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يعتمد </a:t>
            </a:r>
            <a:r>
              <a:rPr lang="ar-SA" dirty="0"/>
              <a:t>شبكة قطارات دبي حتى 2030</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285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13 مارس 2001 المؤتمر الوطني الأول للفائقين والموهوبين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26</a:t>
            </a:fld>
            <a:endParaRPr lang="en-US" dirty="0">
              <a:solidFill>
                <a:prstClr val="white"/>
              </a:solidFill>
            </a:endParaRPr>
          </a:p>
        </p:txBody>
      </p:sp>
      <p:sp>
        <p:nvSpPr>
          <p:cNvPr id="5" name="TextBox 4"/>
          <p:cNvSpPr txBox="1"/>
          <p:nvPr/>
        </p:nvSpPr>
        <p:spPr>
          <a:xfrm>
            <a:off x="381000" y="833180"/>
            <a:ext cx="4876800" cy="4196020"/>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a:t>
            </a:r>
            <a:r>
              <a:rPr lang="ar-SA" dirty="0" smtClean="0"/>
              <a:t>تم افتتاح فعاليات </a:t>
            </a:r>
            <a:r>
              <a:rPr lang="ar-SA" dirty="0"/>
              <a:t>المؤتمر الوطني الأول للفائقين </a:t>
            </a:r>
            <a:r>
              <a:rPr lang="ar-SA" dirty="0" smtClean="0"/>
              <a:t>والموهوبين، نظم </a:t>
            </a:r>
            <a:r>
              <a:rPr lang="ar-SA" dirty="0"/>
              <a:t>المؤتمر وزارة التربية والتعليم </a:t>
            </a:r>
            <a:r>
              <a:rPr lang="ar-SA" dirty="0" smtClean="0"/>
              <a:t>والشباب</a:t>
            </a:r>
          </a:p>
          <a:p>
            <a:pPr algn="just" rtl="1">
              <a:lnSpc>
                <a:spcPct val="150000"/>
              </a:lnSpc>
            </a:pPr>
            <a:r>
              <a:rPr lang="ar-SA" dirty="0" smtClean="0"/>
              <a:t>هداف المؤتمر الترتكز على استثمار </a:t>
            </a:r>
            <a:r>
              <a:rPr lang="ar-SA" dirty="0"/>
              <a:t>الطاقة البشرية داخل الدولة والتعرف إلى سبل دعم ورعاية المتفوقين والموهوبين واثارة اهتمام الأجهزة الرسمية والاهلية والخاصة حول ذلك</a:t>
            </a:r>
            <a:r>
              <a:rPr lang="ar-SA" dirty="0" smtClean="0"/>
              <a:t>، إلى </a:t>
            </a:r>
            <a:r>
              <a:rPr lang="ar-SA" dirty="0"/>
              <a:t>جانب التعرف إلى البرامج المعاصرة في مجال اكتشاف ورعاية المتفوقين والموهوبين والوقوف عند تجارب الدول المختلفة في هذا المجال </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افتتاح </a:t>
            </a:r>
            <a:r>
              <a:rPr lang="ar-SA" dirty="0"/>
              <a:t>المؤتمر الوطني الأول للفائقين </a:t>
            </a:r>
            <a:r>
              <a:rPr lang="ar-SA" dirty="0" smtClean="0"/>
              <a:t>والموهوبين</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852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17 مارس 2001 المؤتمر الـدولي للابتـكـارات المعلوماتيــة </a:t>
            </a:r>
          </a:p>
        </p:txBody>
      </p:sp>
      <p:sp>
        <p:nvSpPr>
          <p:cNvPr id="3" name="Content Placeholder 2"/>
          <p:cNvSpPr>
            <a:spLocks noGrp="1"/>
          </p:cNvSpPr>
          <p:nvPr>
            <p:ph idx="1"/>
          </p:nvPr>
        </p:nvSpPr>
        <p:spPr>
          <a:xfrm>
            <a:off x="304800" y="838200"/>
            <a:ext cx="4953000" cy="5562600"/>
          </a:xfrm>
          <a:ln>
            <a:noFill/>
          </a:ln>
        </p:spPr>
        <p:txBody>
          <a:bodyPr/>
          <a:lstStyle/>
          <a:p>
            <a:pPr indent="0" algn="just">
              <a:lnSpc>
                <a:spcPct val="150000"/>
              </a:lnSpc>
              <a:buNone/>
            </a:pPr>
            <a:r>
              <a:rPr lang="ar-SA" dirty="0" smtClean="0"/>
              <a:t>افتتح صاحب السمو </a:t>
            </a:r>
            <a:r>
              <a:rPr lang="ar-SA" dirty="0"/>
              <a:t>الشيخ محمد بن راشد آل مكتوم بصفته ولي عهد دبي وزير الدفاع آنذاك، </a:t>
            </a:r>
            <a:r>
              <a:rPr lang="ar-SA" dirty="0" smtClean="0"/>
              <a:t>أعمال </a:t>
            </a:r>
            <a:r>
              <a:rPr lang="ar-SA" dirty="0"/>
              <a:t>المؤتمر الدولي للابتكارات المعلوماتية الذي </a:t>
            </a:r>
            <a:r>
              <a:rPr lang="ar-SA" dirty="0" smtClean="0"/>
              <a:t>نظمته </a:t>
            </a:r>
            <a:r>
              <a:rPr lang="ar-SA" dirty="0"/>
              <a:t>الجامعة الأمريكية في دبي</a:t>
            </a:r>
            <a:r>
              <a:rPr lang="ar-SA" dirty="0" smtClean="0"/>
              <a:t> </a:t>
            </a:r>
            <a:r>
              <a:rPr lang="ar-SA" dirty="0"/>
              <a:t>لمدة أسبوع </a:t>
            </a:r>
            <a:r>
              <a:rPr lang="ar-SA" dirty="0" smtClean="0"/>
              <a:t> وشارك </a:t>
            </a:r>
            <a:r>
              <a:rPr lang="ar-SA" dirty="0"/>
              <a:t>فيه نخبة من خبراء وعلماء تكنولوجيا المعلومات من داخل الدولة وخارجها. </a:t>
            </a:r>
            <a:r>
              <a:rPr lang="ar-SA" dirty="0" smtClean="0"/>
              <a:t> </a:t>
            </a:r>
          </a:p>
          <a:p>
            <a:pPr indent="0" algn="just">
              <a:lnSpc>
                <a:spcPct val="150000"/>
              </a:lnSpc>
              <a:buNone/>
            </a:pPr>
            <a:r>
              <a:rPr lang="ar-SA" dirty="0" smtClean="0"/>
              <a:t>شارك 200 </a:t>
            </a:r>
            <a:r>
              <a:rPr lang="ar-SA" dirty="0"/>
              <a:t>عالم وخبير من شتى أنحاء العالم الغربي </a:t>
            </a:r>
            <a:r>
              <a:rPr lang="ar-SA" dirty="0" smtClean="0"/>
              <a:t>في </a:t>
            </a:r>
            <a:r>
              <a:rPr lang="ar-SA" dirty="0"/>
              <a:t>المؤتمر الذي </a:t>
            </a:r>
            <a:r>
              <a:rPr lang="ar-SA" dirty="0" smtClean="0"/>
              <a:t>بحث </a:t>
            </a:r>
            <a:r>
              <a:rPr lang="ar-SA" dirty="0"/>
              <a:t>خمس ورقات عمل كلها جديدة وغير مسبوقة وتختص بمجالات التجارة الإلكترونية والطب والادارة والذكاء الصناعي </a:t>
            </a:r>
            <a:r>
              <a:rPr lang="ar-SA" dirty="0" smtClean="0"/>
              <a:t>والتصنيع، ومدينة </a:t>
            </a:r>
            <a:r>
              <a:rPr lang="ar-SA" dirty="0"/>
              <a:t>دبي للإنترنت </a:t>
            </a:r>
            <a:r>
              <a:rPr lang="ar-SA" dirty="0" smtClean="0"/>
              <a:t>تقدمت </a:t>
            </a:r>
            <a:r>
              <a:rPr lang="ar-SA" dirty="0"/>
              <a:t>بورقة عمل خاصة بنظم المعلومات في الذكاء الصناعي</a:t>
            </a:r>
            <a:r>
              <a:rPr lang="ar-SA" dirty="0" smtClean="0"/>
              <a:t>.</a:t>
            </a:r>
            <a:endParaRPr lang="ar-SA" dirty="0"/>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27</a:t>
            </a:fld>
            <a:endParaRPr lang="en-US" dirty="0">
              <a:solidFill>
                <a:prstClr val="white"/>
              </a:solidFill>
            </a:endParaRPr>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4219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يفتتح  </a:t>
            </a:r>
            <a:r>
              <a:rPr lang="ar-SA" dirty="0"/>
              <a:t>المؤتمر الـدولي للابتـكـارات المعلوماتيــة </a:t>
            </a:r>
          </a:p>
        </p:txBody>
      </p:sp>
    </p:spTree>
    <p:extLst>
      <p:ext uri="{BB962C8B-B14F-4D97-AF65-F5344CB8AC3E}">
        <p14:creationId xmlns:p14="http://schemas.microsoft.com/office/powerpoint/2010/main" val="1025648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27 مارس 2001 افتتاح مرسى السفن البحرية بميناء راشد</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28</a:t>
            </a:fld>
            <a:endParaRPr lang="en-US" dirty="0">
              <a:solidFill>
                <a:prstClr val="white"/>
              </a:solidFill>
            </a:endParaRPr>
          </a:p>
        </p:txBody>
      </p:sp>
      <p:sp>
        <p:nvSpPr>
          <p:cNvPr id="5" name="TextBox 4"/>
          <p:cNvSpPr txBox="1"/>
          <p:nvPr/>
        </p:nvSpPr>
        <p:spPr>
          <a:xfrm>
            <a:off x="304800" y="858083"/>
            <a:ext cx="4953000" cy="4247317"/>
          </a:xfrm>
          <a:prstGeom prst="rect">
            <a:avLst/>
          </a:prstGeom>
          <a:noFill/>
          <a:ln>
            <a:noFill/>
          </a:ln>
        </p:spPr>
        <p:txBody>
          <a:bodyPr wrap="square" rtlCol="0">
            <a:spAutoFit/>
          </a:bodyPr>
          <a:lstStyle/>
          <a:p>
            <a:pPr algn="just" rtl="1">
              <a:lnSpc>
                <a:spcPct val="150000"/>
              </a:lnSpc>
            </a:pPr>
            <a:r>
              <a:rPr lang="ar-SA" dirty="0" smtClean="0"/>
              <a:t>افتتح صاحب السمو </a:t>
            </a:r>
            <a:r>
              <a:rPr lang="ar-SA" dirty="0"/>
              <a:t>الشيخ محمد بن راشد آل مكتوم بصفته ولي عهد دبي وزير الدفاع آنذاك، مرسى السفن البحرية في ميناء </a:t>
            </a:r>
            <a:r>
              <a:rPr lang="ar-SA" dirty="0" smtClean="0"/>
              <a:t>راشد. </a:t>
            </a:r>
          </a:p>
          <a:p>
            <a:pPr algn="just" rtl="1">
              <a:lnSpc>
                <a:spcPct val="150000"/>
              </a:lnSpc>
            </a:pPr>
            <a:r>
              <a:rPr lang="ar-SA" b="1" dirty="0" smtClean="0"/>
              <a:t>ويعد </a:t>
            </a:r>
            <a:r>
              <a:rPr lang="ar-SA" b="1" dirty="0"/>
              <a:t>مرسى السفن البحرية أول مرسى في المنطقة مخصص لسفن الرحلات السياحية البحرية, </a:t>
            </a:r>
            <a:r>
              <a:rPr lang="ar-SA" dirty="0"/>
              <a:t>وتقرر انشاء وتطوير المرسى ليفي بمتطلبات وخدمات سفن الرحلات السياحية البحرية المتزايدة في الخليج العربي. </a:t>
            </a:r>
            <a:endParaRPr lang="ar-SA" dirty="0" smtClean="0"/>
          </a:p>
          <a:p>
            <a:pPr algn="just" rtl="1">
              <a:lnSpc>
                <a:spcPct val="150000"/>
              </a:lnSpc>
            </a:pPr>
            <a:r>
              <a:rPr lang="ar-SA" dirty="0" smtClean="0"/>
              <a:t>ويقع </a:t>
            </a:r>
            <a:r>
              <a:rPr lang="ar-SA" dirty="0"/>
              <a:t>مبنى المرسى المصمم على شكل سفينة في ميناء راشد على رصيف مساحته 335 مترا مربعاً يوفر مساحة كافية لرسو سفينتين في آن واحد, وتبلغ مساحة المرسى نفسه 3300 متر مربع</a:t>
            </a:r>
          </a:p>
          <a:p>
            <a:pPr algn="just" rtl="1">
              <a:lnSpc>
                <a:spcPct val="150000"/>
              </a:lnSpc>
            </a:pP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5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يفتتح  </a:t>
            </a:r>
            <a:r>
              <a:rPr lang="ar-SA" dirty="0"/>
              <a:t>مرسى السفن البحرية بميناء </a:t>
            </a:r>
            <a:r>
              <a:rPr lang="ar-SA" dirty="0" smtClean="0"/>
              <a:t>راشد</a:t>
            </a:r>
            <a:endParaRPr lang="ar-SA" dirty="0"/>
          </a:p>
        </p:txBody>
      </p:sp>
    </p:spTree>
    <p:extLst>
      <p:ext uri="{BB962C8B-B14F-4D97-AF65-F5344CB8AC3E}">
        <p14:creationId xmlns:p14="http://schemas.microsoft.com/office/powerpoint/2010/main" val="19479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8 ابريل 2001 أكاديمية دبي لتكنولوجيا المعلومات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29</a:t>
            </a:fld>
            <a:endParaRPr lang="en-US" dirty="0">
              <a:solidFill>
                <a:prstClr val="white"/>
              </a:solidFill>
            </a:endParaRPr>
          </a:p>
        </p:txBody>
      </p:sp>
      <p:sp>
        <p:nvSpPr>
          <p:cNvPr id="5" name="Content Placeholder 2"/>
          <p:cNvSpPr>
            <a:spLocks noGrp="1"/>
          </p:cNvSpPr>
          <p:nvPr>
            <p:ph idx="1"/>
          </p:nvPr>
        </p:nvSpPr>
        <p:spPr>
          <a:xfrm>
            <a:off x="304800" y="838200"/>
            <a:ext cx="4953000" cy="6248400"/>
          </a:xfrm>
          <a:ln>
            <a:noFill/>
          </a:ln>
        </p:spPr>
        <p:txBody>
          <a:bodyPr/>
          <a:lstStyle/>
          <a:p>
            <a:pPr indent="0" algn="just">
              <a:lnSpc>
                <a:spcPct val="150000"/>
              </a:lnSpc>
              <a:buNone/>
            </a:pPr>
            <a:r>
              <a:rPr lang="ar-SA" dirty="0" smtClean="0"/>
              <a:t>افتتح صاحب السمو الشيخ </a:t>
            </a:r>
            <a:r>
              <a:rPr lang="ar-SA" dirty="0"/>
              <a:t>محمد بن راشد آل مكتوم بصفته ولي عهد دبي وزير الدفاع آنذاك، </a:t>
            </a:r>
            <a:r>
              <a:rPr lang="ar-SA" dirty="0" smtClean="0"/>
              <a:t>أكاديمية </a:t>
            </a:r>
            <a:r>
              <a:rPr lang="ar-SA" dirty="0"/>
              <a:t>دبي لتكنولوجيا المعلومات المقر الرئيس لمشروع محمد بن راشد لتعليم تكنولوجيا المعلومات والإنترنت لطلبة المدارس </a:t>
            </a:r>
            <a:r>
              <a:rPr lang="ar-SA" dirty="0" smtClean="0"/>
              <a:t>الثانوية وتهدف </a:t>
            </a:r>
            <a:r>
              <a:rPr lang="ar-SA" dirty="0"/>
              <a:t>الاكاديمية التي </a:t>
            </a:r>
            <a:r>
              <a:rPr lang="ar-SA" dirty="0" smtClean="0"/>
              <a:t>نفذت المرحلة </a:t>
            </a:r>
            <a:r>
              <a:rPr lang="ar-SA" dirty="0"/>
              <a:t>الاولى من برنامجها مطلع العام الدراسي </a:t>
            </a:r>
            <a:r>
              <a:rPr lang="ar-SA" dirty="0" smtClean="0"/>
              <a:t>2000 </a:t>
            </a:r>
            <a:r>
              <a:rPr lang="ar-SA" dirty="0"/>
              <a:t>- 2001 في تأهيل جميع معلمي ومعلمات المدارس الثانوية في الدولة لمواكبة عصر تكنولوجيا المعلومات ورفع مستوى الكفاءة التدريسية لتخريج اجيال قادرة على سد احتياجات سوق العمل في القطاعين العام والخاص، كما </a:t>
            </a:r>
            <a:r>
              <a:rPr lang="ar-SA" dirty="0" smtClean="0"/>
              <a:t>تهدف الاكاديمية التي يستفيد من برامجها طلاب وطالبات المرحلة الثانوية في الدولة الى </a:t>
            </a:r>
            <a:r>
              <a:rPr lang="ar-SA" dirty="0"/>
              <a:t>اعداد كوادر </a:t>
            </a:r>
            <a:r>
              <a:rPr lang="ar-SA" dirty="0" smtClean="0"/>
              <a:t>من ابناء الوطن لديهم </a:t>
            </a:r>
            <a:r>
              <a:rPr lang="ar-SA" dirty="0"/>
              <a:t>الكفاءة والقدرة المهنية في التعامل </a:t>
            </a:r>
            <a:r>
              <a:rPr lang="ar-SA" dirty="0" smtClean="0"/>
              <a:t>علوم التكنولوجيا</a:t>
            </a:r>
          </a:p>
          <a:p>
            <a:pPr algn="just">
              <a:lnSpc>
                <a:spcPct val="150000"/>
              </a:lnSpc>
            </a:pP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يفتتح </a:t>
            </a:r>
            <a:r>
              <a:rPr lang="ar-SA" dirty="0"/>
              <a:t>أكاديمية دبي لتكنولوجيا </a:t>
            </a:r>
            <a:r>
              <a:rPr lang="ar-SA" dirty="0" smtClean="0"/>
              <a:t>المعلومات</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82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25 أغسطس 1977 </a:t>
            </a:r>
            <a:r>
              <a:rPr lang="ar-SA" dirty="0" smtClean="0"/>
              <a:t>لجنة مطار </a:t>
            </a:r>
            <a:r>
              <a:rPr lang="ar-SA" dirty="0"/>
              <a:t>دبي الدولي</a:t>
            </a:r>
          </a:p>
        </p:txBody>
      </p:sp>
      <p:sp>
        <p:nvSpPr>
          <p:cNvPr id="3" name="Content Placeholder 2"/>
          <p:cNvSpPr>
            <a:spLocks noGrp="1"/>
          </p:cNvSpPr>
          <p:nvPr>
            <p:ph idx="1"/>
          </p:nvPr>
        </p:nvSpPr>
        <p:spPr>
          <a:xfrm>
            <a:off x="304801" y="838200"/>
            <a:ext cx="4953000" cy="5232874"/>
          </a:xfrm>
        </p:spPr>
        <p:txBody>
          <a:bodyPr/>
          <a:lstStyle/>
          <a:p>
            <a:pPr indent="0" algn="just">
              <a:lnSpc>
                <a:spcPct val="150000"/>
              </a:lnSpc>
              <a:buNone/>
            </a:pPr>
            <a:r>
              <a:rPr lang="ar-SA" dirty="0" smtClean="0"/>
              <a:t> </a:t>
            </a:r>
            <a:r>
              <a:rPr lang="ar-SA" dirty="0"/>
              <a:t>أعلن </a:t>
            </a:r>
            <a:r>
              <a:rPr lang="ar-SA" dirty="0" smtClean="0"/>
              <a:t>المغفور له الشيخ </a:t>
            </a:r>
            <a:r>
              <a:rPr lang="ar-SA" dirty="0"/>
              <a:t>راشد </a:t>
            </a:r>
            <a:r>
              <a:rPr lang="ar-SA" dirty="0" smtClean="0"/>
              <a:t>بن سعيد آل مكتوم </a:t>
            </a:r>
            <a:r>
              <a:rPr lang="ar-SA" dirty="0"/>
              <a:t>رحمه الله، </a:t>
            </a:r>
            <a:r>
              <a:rPr lang="ar-SA" dirty="0" smtClean="0"/>
              <a:t>عن </a:t>
            </a:r>
            <a:r>
              <a:rPr lang="ar-SA" dirty="0"/>
              <a:t>تكوين لجنة برئاسة </a:t>
            </a:r>
            <a:r>
              <a:rPr lang="ar-SA" dirty="0" smtClean="0"/>
              <a:t>صاحب السمو الشيخ محمد بن راشد تتولى </a:t>
            </a:r>
            <a:r>
              <a:rPr lang="ar-SA" dirty="0"/>
              <a:t>إدارة مطار دبي الدولي</a:t>
            </a:r>
            <a:r>
              <a:rPr lang="ar-SA" dirty="0" smtClean="0"/>
              <a:t>؛</a:t>
            </a:r>
          </a:p>
          <a:p>
            <a:pPr indent="0" algn="just">
              <a:lnSpc>
                <a:spcPct val="150000"/>
              </a:lnSpc>
              <a:buNone/>
            </a:pPr>
            <a:r>
              <a:rPr lang="ar-SA" dirty="0" smtClean="0"/>
              <a:t>وأصبح </a:t>
            </a:r>
            <a:r>
              <a:rPr lang="ar-SA" dirty="0"/>
              <a:t>تطوير دبي كمركز للطيران والسياحة أبرز إنجازات الشيخ </a:t>
            </a:r>
            <a:r>
              <a:rPr lang="ar-SA" dirty="0" smtClean="0"/>
              <a:t>محمد بن راشد آل مكتوم  </a:t>
            </a:r>
            <a:r>
              <a:rPr lang="ar-SA" dirty="0"/>
              <a:t>الذي تبنى سياسة </a:t>
            </a:r>
            <a:r>
              <a:rPr lang="ar-SA" dirty="0" smtClean="0"/>
              <a:t>السماء </a:t>
            </a:r>
            <a:r>
              <a:rPr lang="ar-SA" dirty="0"/>
              <a:t>المفتوحة وعمل على وضع أسس صناعة </a:t>
            </a:r>
            <a:r>
              <a:rPr lang="ar-SA" dirty="0" smtClean="0"/>
              <a:t>السياحية التي ازدهرت في </a:t>
            </a:r>
            <a:r>
              <a:rPr lang="ar-SA" dirty="0"/>
              <a:t>التسعينيات.</a:t>
            </a:r>
            <a:endParaRPr lang="ar-SA" dirty="0" smtClean="0"/>
          </a:p>
          <a:p>
            <a:pPr indent="0" algn="just">
              <a:lnSpc>
                <a:spcPct val="150000"/>
              </a:lnSpc>
              <a:buNone/>
            </a:pPr>
            <a:endParaRPr lang="ar-SA" sz="200" dirty="0" smtClean="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a:t>
            </a:fld>
            <a:endParaRPr lang="en-US" dirty="0">
              <a:solidFill>
                <a:prstClr val="white"/>
              </a:soli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793" y="838200"/>
            <a:ext cx="3662007"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76850" y="3635514"/>
            <a:ext cx="3714750" cy="707886"/>
          </a:xfrm>
          <a:prstGeom prst="rect">
            <a:avLst/>
          </a:prstGeom>
          <a:noFill/>
          <a:ln>
            <a:solidFill>
              <a:srgbClr val="D1D0CD"/>
            </a:solidFill>
          </a:ln>
        </p:spPr>
        <p:txBody>
          <a:bodyPr wrap="square" rtlCol="0">
            <a:spAutoFit/>
          </a:bodyPr>
          <a:lstStyle/>
          <a:p>
            <a:pPr algn="ctr" rtl="1"/>
            <a:r>
              <a:rPr lang="ar-SA" sz="2000" b="1" dirty="0" smtClean="0"/>
              <a:t>صاحب السمو </a:t>
            </a:r>
            <a:r>
              <a:rPr lang="ar-SA" sz="2000" b="1" dirty="0"/>
              <a:t>الشيخ محمد بن راشد آل </a:t>
            </a:r>
            <a:r>
              <a:rPr lang="ar-SA" sz="2000" b="1" dirty="0" smtClean="0"/>
              <a:t>مكتوم يتولي رئاسة لجنة مطار </a:t>
            </a:r>
            <a:r>
              <a:rPr lang="ar-SA" sz="2000" b="1" dirty="0"/>
              <a:t>دبي الدولي</a:t>
            </a:r>
            <a:endParaRPr lang="en-US" sz="2000" b="1" dirty="0"/>
          </a:p>
        </p:txBody>
      </p:sp>
    </p:spTree>
    <p:extLst>
      <p:ext uri="{BB962C8B-B14F-4D97-AF65-F5344CB8AC3E}">
        <p14:creationId xmlns:p14="http://schemas.microsoft.com/office/powerpoint/2010/main" val="3989401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spcBef>
                <a:spcPct val="20000"/>
              </a:spcBef>
            </a:pPr>
            <a:r>
              <a:rPr lang="ar-SA" dirty="0"/>
              <a:t>9 ابريل 2001 </a:t>
            </a:r>
            <a:r>
              <a:rPr lang="ar-SA" dirty="0" smtClean="0"/>
              <a:t>توزع </a:t>
            </a:r>
            <a:r>
              <a:rPr lang="ar-SA" dirty="0"/>
              <a:t>استطلاع الرأي حول خدمات الدوائر الحكومية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30</a:t>
            </a:fld>
            <a:endParaRPr lang="en-US" dirty="0">
              <a:solidFill>
                <a:prstClr val="white"/>
              </a:solidFill>
            </a:endParaRPr>
          </a:p>
        </p:txBody>
      </p:sp>
      <p:sp>
        <p:nvSpPr>
          <p:cNvPr id="5" name="TextBox 4"/>
          <p:cNvSpPr txBox="1"/>
          <p:nvPr/>
        </p:nvSpPr>
        <p:spPr>
          <a:xfrm>
            <a:off x="304800" y="838200"/>
            <a:ext cx="4953000" cy="4662815"/>
          </a:xfrm>
          <a:prstGeom prst="rect">
            <a:avLst/>
          </a:prstGeom>
          <a:noFill/>
          <a:ln>
            <a:noFill/>
          </a:ln>
        </p:spPr>
        <p:txBody>
          <a:bodyPr wrap="square" rtlCol="0">
            <a:spAutoFit/>
          </a:bodyPr>
          <a:lstStyle/>
          <a:p>
            <a:pPr algn="just" rtl="1">
              <a:lnSpc>
                <a:spcPct val="150000"/>
              </a:lnSpc>
            </a:pPr>
            <a:r>
              <a:rPr lang="ar-SA" dirty="0" smtClean="0"/>
              <a:t>بتوجيهات </a:t>
            </a:r>
            <a:r>
              <a:rPr lang="ar-SA" dirty="0"/>
              <a:t>من </a:t>
            </a:r>
            <a:r>
              <a:rPr lang="ar-SA" dirty="0" smtClean="0"/>
              <a:t>صاحب السمو </a:t>
            </a:r>
            <a:r>
              <a:rPr lang="ar-SA" dirty="0"/>
              <a:t>الشيخ محمد بن راشد آل </a:t>
            </a:r>
            <a:r>
              <a:rPr lang="ar-SA" dirty="0" smtClean="0"/>
              <a:t>مكتوم </a:t>
            </a:r>
            <a:r>
              <a:rPr lang="ar-SA" dirty="0"/>
              <a:t>بصفته ولي عهد دبي وزير الدفاع آنذاك، قامت </a:t>
            </a:r>
            <a:r>
              <a:rPr lang="ar-SA" dirty="0" smtClean="0"/>
              <a:t>جريدة البيان بتوزيع </a:t>
            </a:r>
            <a:r>
              <a:rPr lang="ar-SA" dirty="0"/>
              <a:t>استمارات </a:t>
            </a:r>
            <a:r>
              <a:rPr lang="ar-SA" dirty="0" smtClean="0"/>
              <a:t>لإستطلاع </a:t>
            </a:r>
            <a:r>
              <a:rPr lang="ar-SA" dirty="0"/>
              <a:t>للرأي حول الخدمات العامة التي تقدمها مختلف الدوائر والمرافق التابعة لحكومة </a:t>
            </a:r>
            <a:r>
              <a:rPr lang="ar-SA" dirty="0" smtClean="0"/>
              <a:t>دبي.</a:t>
            </a:r>
          </a:p>
          <a:p>
            <a:pPr algn="just" rtl="1">
              <a:lnSpc>
                <a:spcPct val="150000"/>
              </a:lnSpc>
            </a:pPr>
            <a:r>
              <a:rPr lang="ar-SA" dirty="0" smtClean="0"/>
              <a:t> </a:t>
            </a:r>
            <a:r>
              <a:rPr lang="ar-SA" dirty="0"/>
              <a:t>ولا توجد أي قيود أو شروط على المشاركة في الاستطلاع الذي يمكن لجميع المواطنين والمقيمين والوافدين في دولة الامارات والذين تخطوا سن الثامنة عشرة إناثاً وذكوراً المشاركة فيه شرط تحرّي الموضوعية والدقة في استكمال </a:t>
            </a:r>
            <a:r>
              <a:rPr lang="ar-SA" dirty="0" smtClean="0"/>
              <a:t>البيانات، ويحق </a:t>
            </a:r>
            <a:r>
              <a:rPr lang="ar-SA" dirty="0"/>
              <a:t>ايضاً لمختلف الشرائح الاجتماعية المشاركة بمن فيهم موظفو القطاع الحكومي على الا يقوموا بتقييم الدوائر التي يعملون بها، كذلك بالنسبة الى المتواجدين في إمارة دبي بصفة زائر. </a:t>
            </a: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a:t>
            </a:r>
            <a:r>
              <a:rPr lang="ar-SA" dirty="0" smtClean="0"/>
              <a:t>مكتوم </a:t>
            </a:r>
            <a:r>
              <a:rPr lang="ar-SA" dirty="0"/>
              <a:t>يوجه </a:t>
            </a:r>
            <a:r>
              <a:rPr lang="ar-SA" dirty="0" smtClean="0"/>
              <a:t>بتوزع </a:t>
            </a:r>
            <a:r>
              <a:rPr lang="ar-SA" dirty="0"/>
              <a:t>استطلاع الرأي حول خدمات الدوائر الحكومية بدبي</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6756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13- 15 اكتوبر 2001 قمة العلوم والتقنية والفنون تعقد اجتماعها الأول</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31</a:t>
            </a:fld>
            <a:endParaRPr lang="en-US" dirty="0">
              <a:solidFill>
                <a:prstClr val="white"/>
              </a:solidFill>
            </a:endParaRPr>
          </a:p>
        </p:txBody>
      </p:sp>
      <p:sp>
        <p:nvSpPr>
          <p:cNvPr id="7" name="TextBox 6"/>
          <p:cNvSpPr txBox="1"/>
          <p:nvPr/>
        </p:nvSpPr>
        <p:spPr>
          <a:xfrm>
            <a:off x="355978" y="841509"/>
            <a:ext cx="4825621" cy="4201150"/>
          </a:xfrm>
          <a:prstGeom prst="rect">
            <a:avLst/>
          </a:prstGeom>
          <a:noFill/>
          <a:ln>
            <a:noFill/>
          </a:ln>
        </p:spPr>
        <p:txBody>
          <a:bodyPr wrap="square" rtlCol="0">
            <a:spAutoFit/>
          </a:bodyPr>
          <a:lstStyle/>
          <a:p>
            <a:pPr algn="just" rtl="1">
              <a:lnSpc>
                <a:spcPct val="150000"/>
              </a:lnSpc>
            </a:pPr>
            <a:r>
              <a:rPr lang="en-US" dirty="0" smtClean="0"/>
              <a:t>افتتح </a:t>
            </a:r>
            <a:r>
              <a:rPr lang="ar-SA" dirty="0"/>
              <a:t>صاحب السمو الشيخ محمد بن راشد آل مكتوم بصفته ولي عهد دبي وزير الدفاع آنذاك،</a:t>
            </a:r>
            <a:r>
              <a:rPr lang="en-US" dirty="0" smtClean="0"/>
              <a:t> </a:t>
            </a:r>
            <a:r>
              <a:rPr lang="en-US" dirty="0"/>
              <a:t>قمة العلوم والتكنولوجيا والفنون التى تنظمها المؤسسة الخيرية العالمية </a:t>
            </a:r>
            <a:r>
              <a:rPr lang="en-US" dirty="0" smtClean="0"/>
              <a:t>ستارز</a:t>
            </a:r>
            <a:r>
              <a:rPr lang="ar-SA" dirty="0" smtClean="0"/>
              <a:t> </a:t>
            </a:r>
            <a:r>
              <a:rPr lang="ar-SA" b="1" dirty="0" smtClean="0"/>
              <a:t>التي </a:t>
            </a:r>
            <a:r>
              <a:rPr lang="ar-SA" b="1" dirty="0"/>
              <a:t>تعد أضخم حدث تقني في العالم </a:t>
            </a:r>
            <a:endParaRPr lang="ar-SA" b="1" dirty="0" smtClean="0"/>
          </a:p>
          <a:p>
            <a:pPr algn="just" rtl="1">
              <a:lnSpc>
                <a:spcPct val="150000"/>
              </a:lnSpc>
            </a:pPr>
            <a:r>
              <a:rPr lang="ar-SA" dirty="0" smtClean="0"/>
              <a:t>تم خلال القمة تقديم </a:t>
            </a:r>
            <a:r>
              <a:rPr lang="ar-SA" dirty="0"/>
              <a:t>جوائز قيمة لنخبة من كبار المختصين في العلوم والأعمال والتقنية والفنون في العالم, وكذلك المشروعات التي أثرت في حياة الانسان خلال العقدين الماضيين </a:t>
            </a:r>
            <a:r>
              <a:rPr lang="ar-SA" dirty="0" smtClean="0"/>
              <a:t>وشارك في القمة الرئيس </a:t>
            </a:r>
            <a:r>
              <a:rPr lang="ar-SA" dirty="0"/>
              <a:t>الأمريكي السابق بيل كلينتون مع حوالي 2500 شخصية من مشاهير الفن والاقتصاد والأدب والأعمال </a:t>
            </a:r>
            <a:r>
              <a:rPr lang="ar-SA" dirty="0" smtClean="0"/>
              <a:t>والسياسة</a:t>
            </a:r>
            <a:endParaRPr lang="ar-SA" dirty="0"/>
          </a:p>
          <a:p>
            <a:pPr algn="just" rtl="1">
              <a:lnSpc>
                <a:spcPct val="150000"/>
              </a:lnSpc>
            </a:pPr>
            <a:endParaRPr lang="en-US" sz="1600" dirty="0"/>
          </a:p>
        </p:txBody>
      </p:sp>
      <p:sp>
        <p:nvSpPr>
          <p:cNvPr id="9" name="TextBox 8"/>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a:t>
            </a:r>
            <a:r>
              <a:rPr lang="ar-SA" dirty="0"/>
              <a:t>قمة العلوم والتقنية والفنون</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80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16 ابريل 2001 المؤتمر الخليجي الدولي الثاني للأعمال الإلكترونية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32</a:t>
            </a:fld>
            <a:endParaRPr lang="en-US" dirty="0">
              <a:solidFill>
                <a:prstClr val="white"/>
              </a:solidFill>
            </a:endParaRPr>
          </a:p>
        </p:txBody>
      </p:sp>
      <p:sp>
        <p:nvSpPr>
          <p:cNvPr id="5" name="TextBox 4"/>
          <p:cNvSpPr txBox="1"/>
          <p:nvPr/>
        </p:nvSpPr>
        <p:spPr>
          <a:xfrm>
            <a:off x="228600" y="838200"/>
            <a:ext cx="5029200" cy="4662815"/>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تم </a:t>
            </a:r>
            <a:r>
              <a:rPr lang="ar-SA" dirty="0" smtClean="0"/>
              <a:t>افتتاح </a:t>
            </a:r>
            <a:r>
              <a:rPr lang="en-US" dirty="0" smtClean="0"/>
              <a:t>اعمال </a:t>
            </a:r>
            <a:r>
              <a:rPr lang="en-US" dirty="0"/>
              <a:t>المؤتمر الخليجي الدولي للأعمال الالكترونية في دورته </a:t>
            </a:r>
            <a:r>
              <a:rPr lang="en-US" dirty="0" smtClean="0"/>
              <a:t>الثانية</a:t>
            </a:r>
            <a:endParaRPr lang="ar-SA" dirty="0" smtClean="0"/>
          </a:p>
          <a:p>
            <a:pPr algn="just" rtl="1">
              <a:lnSpc>
                <a:spcPct val="150000"/>
              </a:lnSpc>
            </a:pPr>
            <a:r>
              <a:rPr lang="en-US" dirty="0" smtClean="0"/>
              <a:t>يستضيف </a:t>
            </a:r>
            <a:r>
              <a:rPr lang="en-US" dirty="0"/>
              <a:t>المؤتمر </a:t>
            </a:r>
            <a:r>
              <a:rPr lang="en-US" dirty="0" smtClean="0"/>
              <a:t>متحدثين </a:t>
            </a:r>
            <a:r>
              <a:rPr lang="en-US" dirty="0"/>
              <a:t>من الولايات المتحدة الأمريكية واوروبا وجنوب شرق اسيا والشرق الاوسط، وتتركز مناقشاتهم حول اهمية الاعمال الالكترونية في المنطقة والتحديات التي تواجهها لمواكبة الانتقال السريع الى الاقتصاد الرقمي، ومواضيع الفجوة الرقمية والفرصة المتاحة امام الشرق الاوسط لتحويلها الى فرصة للاعمال الرقمية والتحول الحكومي الرقمي، وفجوة الاعمال، ومقومات الاقتصاد القديم مقارنة بالاقتصاد الجديد، ومواضيع الساعة في الاعمال الالكترونية </a:t>
            </a:r>
            <a:endParaRPr lang="ar-SA" dirty="0" smtClean="0"/>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a:t>
            </a:r>
            <a:r>
              <a:rPr lang="ar-SA" dirty="0"/>
              <a:t>المؤتمر الخليجي الدولي الثاني للأعمال </a:t>
            </a:r>
            <a:r>
              <a:rPr lang="ar-SA" dirty="0" smtClean="0"/>
              <a:t>الإلكترونية</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75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22 ابريل 2001 حفل توزيع جوائز الدورة الأولى لجائزة زايد للبيئة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33</a:t>
            </a:fld>
            <a:endParaRPr lang="en-US" dirty="0">
              <a:solidFill>
                <a:prstClr val="white"/>
              </a:solidFill>
            </a:endParaRPr>
          </a:p>
        </p:txBody>
      </p:sp>
      <p:sp>
        <p:nvSpPr>
          <p:cNvPr id="5" name="Content Placeholder 2"/>
          <p:cNvSpPr txBox="1">
            <a:spLocks/>
          </p:cNvSpPr>
          <p:nvPr/>
        </p:nvSpPr>
        <p:spPr bwMode="auto">
          <a:xfrm>
            <a:off x="304800" y="914400"/>
            <a:ext cx="4953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تحت رعاية صاحب السمو الشيخ محمد بن راشد آل مكتوم </a:t>
            </a:r>
            <a:r>
              <a:rPr lang="ar-SA" dirty="0"/>
              <a:t>نائب رئيس الدولة رئيس مجلس الوزراء حاكم دبي، </a:t>
            </a:r>
            <a:r>
              <a:rPr lang="ar-SA" dirty="0" smtClean="0"/>
              <a:t>تم افتتاح </a:t>
            </a:r>
            <a:r>
              <a:rPr lang="ar-SA" dirty="0"/>
              <a:t>حفل </a:t>
            </a:r>
            <a:r>
              <a:rPr lang="ar-SA" dirty="0" smtClean="0"/>
              <a:t>جوائز </a:t>
            </a:r>
            <a:r>
              <a:rPr lang="ar-SA" dirty="0"/>
              <a:t>الدورة الأولى لجائزة زايد </a:t>
            </a:r>
            <a:r>
              <a:rPr lang="ar-SA" dirty="0" smtClean="0"/>
              <a:t>للبيئة</a:t>
            </a:r>
          </a:p>
          <a:p>
            <a:pPr indent="0" algn="just">
              <a:lnSpc>
                <a:spcPct val="150000"/>
              </a:lnSpc>
              <a:buNone/>
            </a:pPr>
            <a:r>
              <a:rPr lang="ar-SA" dirty="0" smtClean="0"/>
              <a:t>وأكد سموه خلال الحفل بأن دولة الإمارات وضعت قضية البيئة في مقدمة اهتماماتها ، وبفضل حكمة صاحب السمو الشيخ زايد بن سلطان آل نهيان رئيس الدولة  سار الاهتمام بالبيئة جنباً إلى جنب مع مسيرة التنمية.</a:t>
            </a:r>
          </a:p>
          <a:p>
            <a:pPr indent="0" algn="just">
              <a:lnSpc>
                <a:spcPct val="150000"/>
              </a:lnSpc>
              <a:buFont typeface="Wingdings 3" pitchFamily="18" charset="2"/>
              <a:buNone/>
            </a:pPr>
            <a:r>
              <a:rPr lang="ar-SA" dirty="0" smtClean="0"/>
              <a:t>وقام سموه بتوزيع الجوائز حيث شمل تكريم الرئيس الأمريكي الأسبق جيمي كارتر إلى جانب تخصيص الجائزة الثانية مناصفة للدكتور محمد القصاص من مصر ولجنة السدود العالمية. وتخصيص الجائزة الثالثة مناصفة بين السيدة يولاند رئيسة الاتحاد العالمي لصيانة البيئة وستيفان هايني احد مؤسسي المجلس العالمي للتجارة والتنمية المستدامة.</a:t>
            </a:r>
          </a:p>
          <a:p>
            <a:pPr indent="0" algn="just">
              <a:lnSpc>
                <a:spcPct val="150000"/>
              </a:lnSpc>
              <a:buFont typeface="Wingdings 3" pitchFamily="18" charset="2"/>
              <a:buNone/>
            </a:pPr>
            <a:endParaRPr lang="ar-SA" dirty="0" smtClean="0"/>
          </a:p>
          <a:p>
            <a:pPr algn="just">
              <a:lnSpc>
                <a:spcPct val="150000"/>
              </a:lnSpc>
            </a:pPr>
            <a:endParaRPr lang="ar-SA"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1393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يرعي </a:t>
            </a:r>
            <a:r>
              <a:rPr lang="ar-SA" dirty="0"/>
              <a:t>توزيع جوائز الدورة الأولى لجائزة زايد للبيئة</a:t>
            </a:r>
          </a:p>
        </p:txBody>
      </p:sp>
    </p:spTree>
    <p:extLst>
      <p:ext uri="{BB962C8B-B14F-4D97-AF65-F5344CB8AC3E}">
        <p14:creationId xmlns:p14="http://schemas.microsoft.com/office/powerpoint/2010/main" val="1699184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pPr>
              <a:lnSpc>
                <a:spcPct val="150000"/>
              </a:lnSpc>
            </a:pPr>
            <a:r>
              <a:rPr lang="ar-SA" dirty="0"/>
              <a:t>26 مايو 2001 </a:t>
            </a:r>
            <a:r>
              <a:rPr lang="ar-SA" dirty="0" smtClean="0"/>
              <a:t>تطبيق </a:t>
            </a:r>
            <a:r>
              <a:rPr lang="ar-SA" dirty="0"/>
              <a:t>تجربة المحاكم الالكترونية بمحكمة دبي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34</a:t>
            </a:fld>
            <a:endParaRPr lang="en-US" dirty="0">
              <a:solidFill>
                <a:prstClr val="white"/>
              </a:solidFill>
            </a:endParaRPr>
          </a:p>
        </p:txBody>
      </p:sp>
      <p:sp>
        <p:nvSpPr>
          <p:cNvPr id="6" name="Content Placeholder 2"/>
          <p:cNvSpPr txBox="1">
            <a:spLocks/>
          </p:cNvSpPr>
          <p:nvPr/>
        </p:nvSpPr>
        <p:spPr bwMode="auto">
          <a:xfrm>
            <a:off x="304800" y="838200"/>
            <a:ext cx="4876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بناءً على توجيهات صاحب السمو الشيخ محمد بن راشد آل مكتوم </a:t>
            </a:r>
            <a:r>
              <a:rPr lang="ar-SA" dirty="0"/>
              <a:t>بصفته ولي عهد دبي وزير الدفاع آنذاك، </a:t>
            </a:r>
            <a:r>
              <a:rPr lang="ar-SA" dirty="0" smtClean="0"/>
              <a:t>تقوم النيابة العامة بدبي بتجربة تطبيق المحاكمة الالكترونية في قاعة الجنايات بمحكمة دبي. </a:t>
            </a:r>
          </a:p>
          <a:p>
            <a:pPr indent="0" algn="just">
              <a:lnSpc>
                <a:spcPct val="150000"/>
              </a:lnSpc>
              <a:buNone/>
            </a:pPr>
            <a:r>
              <a:rPr lang="ar-SA" dirty="0" smtClean="0"/>
              <a:t>وبذلك سيتم توفير جهاز كمبيوتر لكل من هيئة المحكمة وعضو النيابة العامة وامين السر والمحامين اضافة الى المتهم الذي يتابع ملف القضية بحيث تكون محاكمة المتهمين ومرافعة المحامين وتوثيق محاضر الجلسة الكترونياً داخل قاعة المحكمة اضافة الى انه سيتم تطوير هذه التجربة .</a:t>
            </a: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يأمر تطببيق </a:t>
            </a:r>
            <a:r>
              <a:rPr lang="ar-SA" dirty="0"/>
              <a:t>تجربة المحاكم الالكترونية بمحكمة دبي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640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6 اغسطس 2001 </a:t>
            </a:r>
            <a:r>
              <a:rPr lang="ar-SA" dirty="0" smtClean="0"/>
              <a:t> تلفزيون </a:t>
            </a:r>
            <a:r>
              <a:rPr lang="ar-SA" dirty="0"/>
              <a:t>دبي يغطي كل القارات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35</a:t>
            </a:fld>
            <a:endParaRPr lang="en-US" dirty="0">
              <a:solidFill>
                <a:prstClr val="white"/>
              </a:solidFill>
            </a:endParaRPr>
          </a:p>
        </p:txBody>
      </p:sp>
      <p:sp>
        <p:nvSpPr>
          <p:cNvPr id="5" name="TextBox 4"/>
          <p:cNvSpPr txBox="1"/>
          <p:nvPr/>
        </p:nvSpPr>
        <p:spPr>
          <a:xfrm>
            <a:off x="381000" y="878443"/>
            <a:ext cx="4876800" cy="52937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indent="-225425" algn="just" rtl="1" fontAlgn="base">
              <a:lnSpc>
                <a:spcPct val="150000"/>
              </a:lnSpc>
              <a:spcBef>
                <a:spcPct val="20000"/>
              </a:spcBef>
              <a:spcAft>
                <a:spcPct val="0"/>
              </a:spcAft>
              <a:buClr>
                <a:srgbClr val="AD0101"/>
              </a:buClr>
              <a:buSzPct val="100000"/>
              <a:buFont typeface="Wingdings 3" pitchFamily="18" charset="2"/>
              <a:buChar char="í"/>
              <a:defRPr sz="2000" b="1"/>
            </a:lvl1pPr>
            <a:lvl2pPr marL="406400" indent="-169863" algn="r" rtl="1" fontAlgn="base">
              <a:spcBef>
                <a:spcPct val="20000"/>
              </a:spcBef>
              <a:spcAft>
                <a:spcPct val="0"/>
              </a:spcAft>
              <a:buClr>
                <a:srgbClr val="AC956E"/>
              </a:buClr>
              <a:buSzPct val="90000"/>
              <a:buFont typeface="Wingdings 3" pitchFamily="18" charset="2"/>
              <a:buChar char="í"/>
              <a:defRPr sz="1600" b="0"/>
            </a:lvl2pPr>
            <a:lvl3pPr marL="631825" indent="-169863" algn="r" rtl="1" fontAlgn="base">
              <a:spcBef>
                <a:spcPct val="20000"/>
              </a:spcBef>
              <a:spcAft>
                <a:spcPct val="0"/>
              </a:spcAft>
              <a:buClr>
                <a:schemeClr val="bg1">
                  <a:lumMod val="75000"/>
                </a:schemeClr>
              </a:buClr>
              <a:buSzPct val="80000"/>
              <a:buFont typeface="Wingdings 3" pitchFamily="18" charset="2"/>
              <a:buChar char="í"/>
              <a:tabLst>
                <a:tab pos="628650" algn="l"/>
              </a:tabLst>
              <a:defRPr sz="1400" b="0"/>
            </a:lvl3pPr>
            <a:lvl4pPr marL="917575" indent="-169863" algn="r" rtl="1" fontAlgn="base">
              <a:spcBef>
                <a:spcPct val="20000"/>
              </a:spcBef>
              <a:spcAft>
                <a:spcPct val="0"/>
              </a:spcAft>
              <a:buClr>
                <a:schemeClr val="bg1">
                  <a:lumMod val="75000"/>
                </a:schemeClr>
              </a:buClr>
              <a:buSzPct val="70000"/>
              <a:buFont typeface="Arial" pitchFamily="34" charset="0"/>
              <a:buChar char="−"/>
              <a:defRPr sz="1400" b="0"/>
            </a:lvl4pPr>
            <a:lvl5pPr marL="1203325" indent="-169863" algn="r" rtl="1" fontAlgn="base">
              <a:spcBef>
                <a:spcPct val="20000"/>
              </a:spcBef>
              <a:spcAft>
                <a:spcPct val="0"/>
              </a:spcAft>
              <a:buClr>
                <a:schemeClr val="bg1">
                  <a:lumMod val="75000"/>
                </a:schemeClr>
              </a:buClr>
              <a:buSzPct val="70000"/>
              <a:buFont typeface="Arial" pitchFamily="34" charset="0"/>
              <a:buChar char="−"/>
              <a:defRPr sz="1400" b="0"/>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pPr indent="0">
              <a:buNone/>
            </a:pPr>
            <a:r>
              <a:rPr lang="ar-SA" sz="1800" b="0" dirty="0" smtClean="0"/>
              <a:t>بناءً </a:t>
            </a:r>
            <a:r>
              <a:rPr lang="ar-SA" sz="1800" b="0" dirty="0"/>
              <a:t>على توجيهات صاحب السمو الشيخ محمد بن راشد آل مكتوم بصفته ولي عهد دبي وزير الدفاع آنذاك، </a:t>
            </a:r>
            <a:r>
              <a:rPr lang="ar-SA" sz="1800" b="0" dirty="0" smtClean="0"/>
              <a:t>أمر بتوسيع </a:t>
            </a:r>
            <a:r>
              <a:rPr lang="ar-SA" sz="1800" b="0" dirty="0"/>
              <a:t>رقعة البث لقنوات تلفزيون دبي الفضائية والرياضية والاقتصادية للوصول إلى المشاهدين في جميع أنحاء العالم، وتنفيذاً لأوامر سموه بدأ التلفزيون البث على القمر الصناعي </a:t>
            </a:r>
            <a:r>
              <a:rPr lang="en-US" sz="1800" b="0" dirty="0"/>
              <a:t>Asiasat2 </a:t>
            </a:r>
            <a:r>
              <a:rPr lang="ar-SA" sz="1800" b="0" dirty="0"/>
              <a:t>الذي يغطي منطقة الشرق الأوسط (آسيا) واستراليا ونيوزيلاندا ودول الاتحاد الروسي وشمال شرق وجنوب شرق أفريقيا.</a:t>
            </a:r>
            <a:endParaRPr lang="en-US" sz="1800" b="0" dirty="0"/>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a:t>
            </a:r>
            <a:r>
              <a:rPr lang="ar-SA" dirty="0"/>
              <a:t>يأمر تلفزيون دبي </a:t>
            </a:r>
            <a:r>
              <a:rPr lang="ar-SA" dirty="0" smtClean="0"/>
              <a:t>بتغطية </a:t>
            </a:r>
            <a:r>
              <a:rPr lang="ar-SA" dirty="0"/>
              <a:t>كل </a:t>
            </a:r>
            <a:r>
              <a:rPr lang="ar-SA" dirty="0" smtClean="0"/>
              <a:t>القارات</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67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26 اغسطس 2001 نظام تعليمي نموذجي متطور في المدارس الحكومية</a:t>
            </a:r>
          </a:p>
        </p:txBody>
      </p:sp>
      <p:sp>
        <p:nvSpPr>
          <p:cNvPr id="3" name="Content Placeholder 2"/>
          <p:cNvSpPr>
            <a:spLocks noGrp="1"/>
          </p:cNvSpPr>
          <p:nvPr>
            <p:ph idx="1"/>
          </p:nvPr>
        </p:nvSpPr>
        <p:spPr>
          <a:xfrm>
            <a:off x="304800" y="860748"/>
            <a:ext cx="4953000" cy="5235251"/>
          </a:xfrm>
          <a:ln>
            <a:noFill/>
          </a:ln>
        </p:spPr>
        <p:txBody>
          <a:bodyPr/>
          <a:lstStyle/>
          <a:p>
            <a:pPr indent="0" algn="just">
              <a:lnSpc>
                <a:spcPct val="150000"/>
              </a:lnSpc>
              <a:buNone/>
            </a:pPr>
            <a:r>
              <a:rPr lang="ar-SA" dirty="0" smtClean="0"/>
              <a:t>وفقاً </a:t>
            </a:r>
            <a:r>
              <a:rPr lang="ar-SA" dirty="0"/>
              <a:t>لرؤية سمو الشيخ محمد بن راشد آل مكتوم بصفته ولي عهد دبي وزير الدفاع آنذاك، </a:t>
            </a:r>
            <a:r>
              <a:rPr lang="ar-SA" dirty="0" smtClean="0"/>
              <a:t>لتعليم </a:t>
            </a:r>
            <a:r>
              <a:rPr lang="ar-SA" dirty="0"/>
              <a:t>تكنولوجيا المعلومات والإنترنت بالمدارس الثانوية </a:t>
            </a:r>
            <a:r>
              <a:rPr lang="ar-SA" dirty="0" smtClean="0"/>
              <a:t>تم </a:t>
            </a:r>
            <a:r>
              <a:rPr lang="ar-SA" dirty="0"/>
              <a:t>العمل على تجهيز الفصول الدراسية بكل ما تحتاجه من متطلبات تقانية وبرمجيات تعليمية، </a:t>
            </a:r>
            <a:r>
              <a:rPr lang="ar-SA" dirty="0" smtClean="0"/>
              <a:t>ليبدأ طلبة </a:t>
            </a:r>
            <a:r>
              <a:rPr lang="ar-SA" dirty="0"/>
              <a:t>المراحل الدراسية التمهيدية والتأسيسية في المدارس الحكومية بالدراسة وفق نظام تعليمي </a:t>
            </a:r>
            <a:r>
              <a:rPr lang="ar-SA" dirty="0" smtClean="0"/>
              <a:t>نموذجي </a:t>
            </a:r>
            <a:r>
              <a:rPr lang="ar-SA" dirty="0"/>
              <a:t>متطور مع بداية العام </a:t>
            </a:r>
            <a:r>
              <a:rPr lang="ar-SA" dirty="0" smtClean="0"/>
              <a:t>2002وذلك </a:t>
            </a:r>
            <a:r>
              <a:rPr lang="ar-SA" dirty="0"/>
              <a:t>من أجل تجهيز الطلبة لمواصلة الخطة الدراسية الشاملة لتعليم تكنولوجيا المعلومات في المراحل المتقدمة من </a:t>
            </a:r>
            <a:r>
              <a:rPr lang="ar-SA" dirty="0" smtClean="0"/>
              <a:t>الدراسة</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36</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a:t>
            </a:r>
            <a:r>
              <a:rPr lang="ar-SA" dirty="0"/>
              <a:t>يأمر </a:t>
            </a:r>
            <a:r>
              <a:rPr lang="ar-SA" dirty="0" smtClean="0"/>
              <a:t>بتطبيق </a:t>
            </a:r>
            <a:r>
              <a:rPr lang="ar-SA" dirty="0"/>
              <a:t>نظام تعليمي أنموذجي متطور في المدارس </a:t>
            </a:r>
            <a:r>
              <a:rPr lang="ar-SA" dirty="0" smtClean="0"/>
              <a:t>الحكومية</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996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8 اكتوبر 2001 إطلاق موقع غرفة تجارة وصناعة دبي على شبكة الإنترنت </a:t>
            </a:r>
          </a:p>
        </p:txBody>
      </p:sp>
      <p:sp>
        <p:nvSpPr>
          <p:cNvPr id="3" name="Content Placeholder 2"/>
          <p:cNvSpPr>
            <a:spLocks noGrp="1"/>
          </p:cNvSpPr>
          <p:nvPr>
            <p:ph idx="1"/>
          </p:nvPr>
        </p:nvSpPr>
        <p:spPr>
          <a:xfrm>
            <a:off x="304800" y="838200"/>
            <a:ext cx="4924425" cy="5257800"/>
          </a:xfrm>
          <a:ln>
            <a:noFill/>
          </a:ln>
        </p:spPr>
        <p:txBody>
          <a:bodyPr/>
          <a:lstStyle/>
          <a:p>
            <a:pPr indent="0" algn="just">
              <a:lnSpc>
                <a:spcPct val="150000"/>
              </a:lnSpc>
              <a:buNone/>
            </a:pPr>
            <a:r>
              <a:rPr lang="ar-SA" dirty="0" smtClean="0"/>
              <a:t>تنفيذاً </a:t>
            </a:r>
            <a:r>
              <a:rPr lang="ar-SA" dirty="0"/>
              <a:t>لتوجيهات </a:t>
            </a:r>
            <a:r>
              <a:rPr lang="ar-SA" dirty="0" smtClean="0"/>
              <a:t>صاحب السمو </a:t>
            </a:r>
            <a:r>
              <a:rPr lang="ar-SA" dirty="0"/>
              <a:t>الشيخ محمد بن راشد آل مكتوم بصفته ولي عهد دبي وزير الدفاع آنذاك، بضرورة تبني المؤسسات الحكومية للتطبيقات الخاصة بالحكومة الالكترونية، اعلنت غرفة تجارة وصناعة دبي </a:t>
            </a:r>
            <a:r>
              <a:rPr lang="ar-SA" dirty="0" smtClean="0"/>
              <a:t>عن </a:t>
            </a:r>
            <a:r>
              <a:rPr lang="ar-SA" dirty="0"/>
              <a:t>اطلاق موقعها الجديد على شبكة الانترنت بحيث </a:t>
            </a:r>
            <a:r>
              <a:rPr lang="ar-SA" dirty="0" smtClean="0"/>
              <a:t>توفر </a:t>
            </a:r>
            <a:r>
              <a:rPr lang="ar-SA" dirty="0"/>
              <a:t>خدماتها لجميع عملائها </a:t>
            </a:r>
            <a:r>
              <a:rPr lang="ar-SA" dirty="0" smtClean="0"/>
              <a:t>الكترونياً. تقدم </a:t>
            </a:r>
            <a:r>
              <a:rPr lang="ar-SA" dirty="0"/>
              <a:t>البوابة الجديدة مجموعة واسعة من الخدمات عبر الانترنت، التي تم تصميمها للوفاء باحتياجات اكثر من 60 الف شركة ومؤسسة من الاعضاء المسجلين </a:t>
            </a:r>
            <a:r>
              <a:rPr lang="ar-SA" dirty="0" smtClean="0"/>
              <a:t>آنذاك في </a:t>
            </a:r>
            <a:r>
              <a:rPr lang="ar-SA" dirty="0"/>
              <a:t>غرفة تجارة وصناعة دبي، ولضمان خدمتهم في الوقت نفسه بشكل اسرع </a:t>
            </a:r>
            <a:r>
              <a:rPr lang="ar-SA" dirty="0" smtClean="0"/>
              <a:t>وافضل</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37</a:t>
            </a:fld>
            <a:endParaRPr lang="en-US" dirty="0">
              <a:solidFill>
                <a:prstClr val="white"/>
              </a:solidFill>
            </a:endParaRPr>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مكتوم </a:t>
            </a:r>
            <a:r>
              <a:rPr lang="ar-SA" dirty="0" smtClean="0"/>
              <a:t>يوجه بإطلاق موقع غرفة </a:t>
            </a:r>
            <a:r>
              <a:rPr lang="ar-SA" dirty="0"/>
              <a:t>تجارة وصناعة دبي على شبكة الإنترنت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814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27 اكتوبر 2001 </a:t>
            </a:r>
            <a:r>
              <a:rPr lang="ar-SA" dirty="0" smtClean="0"/>
              <a:t>اطلاق </a:t>
            </a:r>
            <a:r>
              <a:rPr lang="ar-SA" dirty="0"/>
              <a:t>موقع دائرة التنمية الاقتصادية على الانترنت</a:t>
            </a:r>
          </a:p>
        </p:txBody>
      </p:sp>
      <p:sp>
        <p:nvSpPr>
          <p:cNvPr id="3" name="Content Placeholder 2"/>
          <p:cNvSpPr>
            <a:spLocks noGrp="1"/>
          </p:cNvSpPr>
          <p:nvPr>
            <p:ph idx="1"/>
          </p:nvPr>
        </p:nvSpPr>
        <p:spPr>
          <a:xfrm>
            <a:off x="381000" y="838200"/>
            <a:ext cx="4800600" cy="5638800"/>
          </a:xfrm>
          <a:ln>
            <a:noFill/>
          </a:ln>
        </p:spPr>
        <p:txBody>
          <a:bodyPr/>
          <a:lstStyle/>
          <a:p>
            <a:pPr indent="0" algn="just">
              <a:lnSpc>
                <a:spcPct val="150000"/>
              </a:lnSpc>
              <a:buNone/>
            </a:pPr>
            <a:r>
              <a:rPr lang="ar-SA" dirty="0" smtClean="0"/>
              <a:t>دشن صاحب السمو </a:t>
            </a:r>
            <a:r>
              <a:rPr lang="ar-SA" dirty="0"/>
              <a:t>الشيخ محمد بن راشد آل </a:t>
            </a:r>
            <a:r>
              <a:rPr lang="ar-SA" dirty="0" smtClean="0"/>
              <a:t>مكتوم </a:t>
            </a:r>
            <a:r>
              <a:rPr lang="ar-SA" dirty="0"/>
              <a:t>بصفته ولي عهد دبي وزير الدفاع آنذاك، موقع دائرة التنمية الاقتصادية الخاص على الانترنت والذي يأتي تنفيذه في اطار الحملة التي اطلقها </a:t>
            </a:r>
            <a:r>
              <a:rPr lang="ar-SA" dirty="0" smtClean="0"/>
              <a:t>سموه </a:t>
            </a:r>
            <a:r>
              <a:rPr lang="ar-SA" dirty="0"/>
              <a:t>قبل نحو </a:t>
            </a:r>
            <a:r>
              <a:rPr lang="ar-SA" dirty="0" smtClean="0"/>
              <a:t>18 شهراً </a:t>
            </a:r>
            <a:r>
              <a:rPr lang="ar-SA" dirty="0"/>
              <a:t>لتحويل حكومة دبي بكافة دوائرها الى حكومة الكترونية لتطوير أداء وعمل هذه الدوائر في خدمة المجتمع والجمهور وتحقيق المصلحة الوطنية </a:t>
            </a:r>
            <a:r>
              <a:rPr lang="ar-SA" dirty="0" smtClean="0"/>
              <a:t>العليا. </a:t>
            </a:r>
          </a:p>
          <a:p>
            <a:pPr indent="0" algn="just">
              <a:lnSpc>
                <a:spcPct val="150000"/>
              </a:lnSpc>
              <a:buNone/>
            </a:pPr>
            <a:r>
              <a:rPr lang="ar-SA" dirty="0" smtClean="0"/>
              <a:t>يتيح </a:t>
            </a:r>
            <a:r>
              <a:rPr lang="ar-SA" dirty="0"/>
              <a:t>الموقع </a:t>
            </a:r>
            <a:r>
              <a:rPr lang="ar-SA" dirty="0" smtClean="0"/>
              <a:t>الجديد على </a:t>
            </a:r>
            <a:r>
              <a:rPr lang="ar-SA" dirty="0"/>
              <a:t>الانترنت للمتعاملين مع الدائرة من شركات ودوائر وافراد ان ينجزوا معاملاتهم الخاصة بحجز اسم الرخصة التجارية والاستعلام حول الرخصة التجارية واصدارها او الغائها وتسديد الرسوم وتسجيل الشكاوى وتقديم </a:t>
            </a:r>
            <a:r>
              <a:rPr lang="ar-SA" dirty="0" smtClean="0"/>
              <a:t>الاقتراحات</a:t>
            </a:r>
            <a:r>
              <a:rPr lang="ar-SA" dirty="0"/>
              <a:t/>
            </a:r>
            <a:br>
              <a:rPr lang="ar-SA" dirty="0"/>
            </a:br>
            <a:endParaRPr lang="ar-SA" dirty="0"/>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38</a:t>
            </a:fld>
            <a:endParaRPr lang="en-US" dirty="0">
              <a:solidFill>
                <a:prstClr val="white"/>
              </a:solidFill>
            </a:endParaRPr>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مكتوم يوجه بإطلاق موقع دائرة التنمية الاقتصادية على </a:t>
            </a:r>
            <a:r>
              <a:rPr lang="ar-SA" dirty="0" smtClean="0"/>
              <a:t>الانترنت</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07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29 أكتوبر 2001 حكومة دبي الإلكترونية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39</a:t>
            </a:fld>
            <a:endParaRPr lang="en-US" dirty="0">
              <a:solidFill>
                <a:prstClr val="white"/>
              </a:solidFill>
            </a:endParaRPr>
          </a:p>
        </p:txBody>
      </p:sp>
      <p:sp>
        <p:nvSpPr>
          <p:cNvPr id="6" name="Rectangle 5"/>
          <p:cNvSpPr/>
          <p:nvPr/>
        </p:nvSpPr>
        <p:spPr>
          <a:xfrm>
            <a:off x="304800" y="833180"/>
            <a:ext cx="4953000" cy="4196020"/>
          </a:xfrm>
          <a:prstGeom prst="rect">
            <a:avLst/>
          </a:prstGeom>
          <a:ln>
            <a:noFill/>
          </a:ln>
        </p:spPr>
        <p:txBody>
          <a:bodyPr wrap="square">
            <a:spAutoFit/>
          </a:bodyPr>
          <a:lstStyle/>
          <a:p>
            <a:pPr indent="0" algn="just" rtl="1">
              <a:lnSpc>
                <a:spcPct val="150000"/>
              </a:lnSpc>
              <a:buNone/>
            </a:pPr>
            <a:r>
              <a:rPr lang="ar-SA" dirty="0" smtClean="0"/>
              <a:t>دشن صاحب السمو </a:t>
            </a:r>
            <a:r>
              <a:rPr lang="ar-SA" dirty="0"/>
              <a:t>الشيخ محمد بن راشد آل مكتوم بصفته ولي عهد دبي وزير الدفاع آنذاك، </a:t>
            </a:r>
            <a:r>
              <a:rPr lang="ar-SA" dirty="0" smtClean="0"/>
              <a:t>انطلاق </a:t>
            </a:r>
            <a:r>
              <a:rPr lang="ar-SA" dirty="0"/>
              <a:t>مشروع الحكومة الالكترونية </a:t>
            </a:r>
            <a:r>
              <a:rPr lang="ar-SA" dirty="0" smtClean="0"/>
              <a:t>لتباشر </a:t>
            </a:r>
            <a:r>
              <a:rPr lang="ar-SA" dirty="0"/>
              <a:t>بتقديم خدماتها فعلياً للجمهور. وأمر سموه بنقل مكاتب واجهزة الحكومة الالكترونية إلى مدينة دبي للانترنت وتحويلها إلى ادارة تابعة لديوان صاحب السمو حاكم </a:t>
            </a:r>
            <a:r>
              <a:rPr lang="ar-SA" dirty="0" smtClean="0"/>
              <a:t>دبي</a:t>
            </a:r>
          </a:p>
          <a:p>
            <a:pPr indent="0" algn="just" rtl="1">
              <a:lnSpc>
                <a:spcPct val="150000"/>
              </a:lnSpc>
              <a:buNone/>
            </a:pPr>
            <a:r>
              <a:rPr lang="ar-SA" dirty="0"/>
              <a:t>وبهذا الإعلان تكون دبي قد نجحت بالتحول إلى مركز رائد ومتميز في مجال الأعمال </a:t>
            </a:r>
            <a:r>
              <a:rPr lang="ar-SA" dirty="0" smtClean="0"/>
              <a:t>والاقتصاد </a:t>
            </a:r>
            <a:r>
              <a:rPr lang="ar-SA" dirty="0"/>
              <a:t>الجديد على مستوى العالم</a:t>
            </a:r>
            <a:r>
              <a:rPr lang="ar-SA" dirty="0" smtClean="0"/>
              <a:t>، ويأتي </a:t>
            </a:r>
            <a:r>
              <a:rPr lang="ar-SA" dirty="0"/>
              <a:t>الإعلان عن انطلاق الحكومة الإلكترونية في الموعد الذي سبق أن حدده سموه بدقة وهو ثمانية عشر شهراً بالضبط لإنشاء البنية التحتية لأحد أهم المشاريع في تاريخ دولة الإمارات</a:t>
            </a:r>
            <a:r>
              <a:rPr lang="ar-SA" dirty="0" smtClean="0"/>
              <a:t>.</a:t>
            </a:r>
          </a:p>
        </p:txBody>
      </p:sp>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smtClean="0"/>
              <a:t>صاحب </a:t>
            </a:r>
            <a:r>
              <a:rPr lang="ar-SA" dirty="0"/>
              <a:t>السمو الشيخ محمد بن راشد آل   مكتوم </a:t>
            </a:r>
            <a:r>
              <a:rPr lang="ar-SA" dirty="0" smtClean="0"/>
              <a:t>يدشن </a:t>
            </a:r>
            <a:r>
              <a:rPr lang="ar-SA" dirty="0"/>
              <a:t>الحكومة الالكترونية بدبي</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24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smtClean="0"/>
              <a:t>السبعينات مسؤولية </a:t>
            </a:r>
            <a:r>
              <a:rPr lang="ar-SA" dirty="0"/>
              <a:t>بترول دبي</a:t>
            </a:r>
          </a:p>
        </p:txBody>
      </p:sp>
      <p:sp>
        <p:nvSpPr>
          <p:cNvPr id="3" name="Content Placeholder 2"/>
          <p:cNvSpPr>
            <a:spLocks noGrp="1"/>
          </p:cNvSpPr>
          <p:nvPr>
            <p:ph idx="1"/>
          </p:nvPr>
        </p:nvSpPr>
        <p:spPr>
          <a:xfrm>
            <a:off x="304801" y="838200"/>
            <a:ext cx="4953000" cy="5385274"/>
          </a:xfrm>
        </p:spPr>
        <p:txBody>
          <a:bodyPr/>
          <a:lstStyle/>
          <a:p>
            <a:pPr indent="0" algn="just">
              <a:lnSpc>
                <a:spcPct val="150000"/>
              </a:lnSpc>
              <a:buNone/>
            </a:pPr>
            <a:r>
              <a:rPr lang="ar-SA" dirty="0" smtClean="0"/>
              <a:t>أوكل المغفور </a:t>
            </a:r>
            <a:r>
              <a:rPr lang="ar-SA" dirty="0"/>
              <a:t>له </a:t>
            </a:r>
            <a:r>
              <a:rPr lang="ar-SA" dirty="0" smtClean="0"/>
              <a:t>صاحب السمو الشيخ </a:t>
            </a:r>
            <a:r>
              <a:rPr lang="ar-SA" dirty="0"/>
              <a:t>راشد بن سعيد آل </a:t>
            </a:r>
            <a:r>
              <a:rPr lang="ar-SA" dirty="0" smtClean="0"/>
              <a:t>مكتوم </a:t>
            </a:r>
            <a:r>
              <a:rPr lang="ar-SA" dirty="0"/>
              <a:t>رحمه الله،</a:t>
            </a:r>
            <a:r>
              <a:rPr lang="ar-SA" dirty="0" smtClean="0"/>
              <a:t> مسؤولية بترول دبي الي صاحب السمو الشيخ محمد بن راشد آل مكتوم </a:t>
            </a:r>
          </a:p>
          <a:p>
            <a:pPr indent="0" algn="just">
              <a:lnSpc>
                <a:spcPct val="150000"/>
              </a:lnSpc>
              <a:buNone/>
            </a:pPr>
            <a:r>
              <a:rPr lang="ar-SA" dirty="0" smtClean="0"/>
              <a:t>تعد مسؤولية بترول دبي إحدى </a:t>
            </a:r>
            <a:r>
              <a:rPr lang="ar-SA" dirty="0"/>
              <a:t>أكثر المهام حيوية وأهمية في حكومة دبي، إذ إنها الرافد الأساسي لاقتصاد الإمارة.</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a:t>
            </a:fld>
            <a:endParaRPr lang="en-US" dirty="0">
              <a:solidFill>
                <a:prstClr val="white"/>
              </a:solidFill>
            </a:endParaRPr>
          </a:p>
        </p:txBody>
      </p:sp>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4339"/>
          <a:stretch/>
        </p:blipFill>
        <p:spPr bwMode="auto">
          <a:xfrm>
            <a:off x="5334000" y="914401"/>
            <a:ext cx="3581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76850" y="3635514"/>
            <a:ext cx="3714750" cy="707886"/>
          </a:xfrm>
          <a:prstGeom prst="rect">
            <a:avLst/>
          </a:prstGeom>
          <a:noFill/>
          <a:ln>
            <a:solidFill>
              <a:srgbClr val="D1D0CD"/>
            </a:solidFill>
          </a:ln>
        </p:spPr>
        <p:txBody>
          <a:bodyPr wrap="square" rtlCol="0">
            <a:spAutoFit/>
          </a:bodyPr>
          <a:lstStyle/>
          <a:p>
            <a:pPr algn="ctr" rtl="1"/>
            <a:r>
              <a:rPr lang="ar-SA" sz="2000" b="1" dirty="0" smtClean="0"/>
              <a:t>صاحب السمو </a:t>
            </a:r>
            <a:r>
              <a:rPr lang="ar-SA" sz="2000" b="1" dirty="0"/>
              <a:t>الشيخ محمد بن راشد آل </a:t>
            </a:r>
            <a:r>
              <a:rPr lang="ar-SA" sz="2000" b="1" dirty="0" smtClean="0"/>
              <a:t>مكتوم يتولي </a:t>
            </a:r>
            <a:r>
              <a:rPr lang="ar-SA" sz="2000" b="1" dirty="0"/>
              <a:t>مسؤولية بترول دبي</a:t>
            </a:r>
            <a:endParaRPr lang="en-US" sz="2000" b="1" dirty="0"/>
          </a:p>
        </p:txBody>
      </p:sp>
    </p:spTree>
    <p:extLst>
      <p:ext uri="{BB962C8B-B14F-4D97-AF65-F5344CB8AC3E}">
        <p14:creationId xmlns:p14="http://schemas.microsoft.com/office/powerpoint/2010/main" val="38202015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28 اكتوبر 2001 جائزة محمد بن راشد آل مكتوم للإدارة العربية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40</a:t>
            </a:fld>
            <a:endParaRPr lang="en-US" dirty="0">
              <a:solidFill>
                <a:prstClr val="white"/>
              </a:solidFill>
            </a:endParaRPr>
          </a:p>
        </p:txBody>
      </p:sp>
      <p:sp>
        <p:nvSpPr>
          <p:cNvPr id="6" name="TextBox 5"/>
          <p:cNvSpPr txBox="1"/>
          <p:nvPr/>
        </p:nvSpPr>
        <p:spPr>
          <a:xfrm>
            <a:off x="304800" y="798681"/>
            <a:ext cx="4953000" cy="4611519"/>
          </a:xfrm>
          <a:prstGeom prst="rect">
            <a:avLst/>
          </a:prstGeom>
          <a:noFill/>
          <a:ln>
            <a:noFill/>
          </a:ln>
        </p:spPr>
        <p:txBody>
          <a:bodyPr wrap="square" rtlCol="0">
            <a:spAutoFit/>
          </a:bodyPr>
          <a:lstStyle/>
          <a:p>
            <a:pPr algn="just" rtl="1">
              <a:lnSpc>
                <a:spcPct val="150000"/>
              </a:lnSpc>
            </a:pPr>
            <a:r>
              <a:rPr lang="ar-SA" dirty="0" smtClean="0"/>
              <a:t>أسس </a:t>
            </a:r>
            <a:r>
              <a:rPr lang="ar-SA" dirty="0"/>
              <a:t>صاحب السمو الشيخ محمد بن راشد آل مكتوم بصفته ولي عهد دبي وزير الدفاع آنذاك، </a:t>
            </a:r>
            <a:r>
              <a:rPr lang="ar-SA" dirty="0" smtClean="0"/>
              <a:t>الجائزه لتكون جائزة دورية </a:t>
            </a:r>
            <a:r>
              <a:rPr lang="ar-SA" dirty="0"/>
              <a:t>تمنح على المستوى المؤسسي </a:t>
            </a:r>
            <a:r>
              <a:rPr lang="ar-SA" dirty="0" smtClean="0"/>
              <a:t>العام والخاص، </a:t>
            </a:r>
            <a:r>
              <a:rPr lang="ar-SA" dirty="0"/>
              <a:t>وعلى مستوى الأفراد وفرق العمل بالعالم </a:t>
            </a:r>
            <a:r>
              <a:rPr lang="ar-SA" dirty="0" smtClean="0"/>
              <a:t>العربي. تهدف </a:t>
            </a:r>
            <a:r>
              <a:rPr lang="ar-SA" dirty="0"/>
              <a:t>الجائزة إلى تشجيع تطبيق أفضل الممارسات الإدارية والمبادرات الإبداعية في المؤسسات العربية وتنمية وتطوير دورها في خدمة عملائها وتنمية مواردها وتحسين خدماتها وتفعيل مبادراتها، وتحفيز وتكريم الطاقات العربية </a:t>
            </a:r>
            <a:r>
              <a:rPr lang="ar-SA" dirty="0" smtClean="0"/>
              <a:t>المتميز. </a:t>
            </a:r>
            <a:r>
              <a:rPr lang="ar-SA" b="1" dirty="0" smtClean="0"/>
              <a:t>فئات الجائزة: </a:t>
            </a:r>
            <a:r>
              <a:rPr lang="ar-SA" dirty="0" smtClean="0"/>
              <a:t>المؤسسة </a:t>
            </a:r>
            <a:r>
              <a:rPr lang="ar-SA" dirty="0"/>
              <a:t>العربية </a:t>
            </a:r>
            <a:r>
              <a:rPr lang="ar-SA" dirty="0" smtClean="0"/>
              <a:t>المتميِّزة - </a:t>
            </a:r>
            <a:r>
              <a:rPr lang="ar-SA" dirty="0"/>
              <a:t>المؤسسة الحكومية العربية </a:t>
            </a:r>
            <a:r>
              <a:rPr lang="ar-SA" dirty="0" smtClean="0"/>
              <a:t>المتميِّزة - </a:t>
            </a:r>
            <a:r>
              <a:rPr lang="ar-SA" dirty="0"/>
              <a:t>التجربة الإدارية العربية </a:t>
            </a:r>
            <a:r>
              <a:rPr lang="ar-SA" dirty="0" smtClean="0"/>
              <a:t>المتميِّزة - </a:t>
            </a:r>
            <a:r>
              <a:rPr lang="ar-SA" dirty="0"/>
              <a:t>الشخصية الإدارية العربية </a:t>
            </a:r>
            <a:r>
              <a:rPr lang="ar-SA" dirty="0" smtClean="0"/>
              <a:t>المتميِّزة  </a:t>
            </a:r>
            <a:r>
              <a:rPr lang="ar-SA" dirty="0"/>
              <a:t>المرأة الإدارية العربية </a:t>
            </a:r>
            <a:r>
              <a:rPr lang="ar-SA" dirty="0" smtClean="0"/>
              <a:t>المتميِّزة -  </a:t>
            </a:r>
            <a:r>
              <a:rPr lang="ar-SA" dirty="0"/>
              <a:t>الموظف العربي المتميِّز</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smtClean="0"/>
              <a:t>صاحب </a:t>
            </a:r>
            <a:r>
              <a:rPr lang="ar-SA" dirty="0"/>
              <a:t>السمو الشيخ محمد بن راشد آل   مكتوم </a:t>
            </a:r>
            <a:r>
              <a:rPr lang="ar-SA" dirty="0" smtClean="0"/>
              <a:t>يفتتح جائزة </a:t>
            </a:r>
            <a:r>
              <a:rPr lang="ar-SA" dirty="0"/>
              <a:t>محمد بن راشد آل مكتوم للإدارة العربية </a:t>
            </a:r>
          </a:p>
        </p:txBody>
      </p:sp>
    </p:spTree>
    <p:extLst>
      <p:ext uri="{BB962C8B-B14F-4D97-AF65-F5344CB8AC3E}">
        <p14:creationId xmlns:p14="http://schemas.microsoft.com/office/powerpoint/2010/main" val="10245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12- 14  نوفمبر 2001 منتدى دبي الاستراتيجي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41</a:t>
            </a:fld>
            <a:endParaRPr lang="en-US" dirty="0">
              <a:solidFill>
                <a:prstClr val="white"/>
              </a:solidFill>
            </a:endParaRP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72686"/>
            <a:ext cx="3733800" cy="278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04800" y="899785"/>
            <a:ext cx="4953000" cy="4662815"/>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a:t>
            </a:r>
            <a:r>
              <a:rPr lang="ar-SA" dirty="0" smtClean="0"/>
              <a:t>، </a:t>
            </a:r>
            <a:r>
              <a:rPr lang="ar-SA" dirty="0"/>
              <a:t>بصفته ولي عهد دبي وزير الدفاع آنذاك</a:t>
            </a:r>
            <a:r>
              <a:rPr lang="ar-SA" dirty="0" smtClean="0"/>
              <a:t>، تم اطلاق </a:t>
            </a:r>
            <a:r>
              <a:rPr lang="ar-SA" dirty="0"/>
              <a:t>أعمال </a:t>
            </a:r>
            <a:r>
              <a:rPr lang="ar-SA" dirty="0" smtClean="0"/>
              <a:t>منتدى </a:t>
            </a:r>
            <a:r>
              <a:rPr lang="ar-SA" dirty="0"/>
              <a:t>دبي </a:t>
            </a:r>
            <a:r>
              <a:rPr lang="ar-SA" dirty="0" smtClean="0"/>
              <a:t>الاستراتيجي. ناقش المؤتمر</a:t>
            </a:r>
            <a:r>
              <a:rPr lang="ar-SA" b="1" dirty="0" smtClean="0"/>
              <a:t> </a:t>
            </a:r>
            <a:r>
              <a:rPr lang="ar-SA" dirty="0"/>
              <a:t>المتغيرات </a:t>
            </a:r>
            <a:r>
              <a:rPr lang="ar-SA" dirty="0" smtClean="0"/>
              <a:t>الاقتصادية. ويعتبر المنتدي </a:t>
            </a:r>
            <a:r>
              <a:rPr lang="ar-SA" dirty="0"/>
              <a:t>الأول من نوعه</a:t>
            </a:r>
            <a:r>
              <a:rPr lang="ar-SA" b="1" dirty="0"/>
              <a:t> </a:t>
            </a:r>
            <a:r>
              <a:rPr lang="ar-SA" dirty="0"/>
              <a:t>الذي </a:t>
            </a:r>
            <a:r>
              <a:rPr lang="ar-SA" dirty="0" smtClean="0"/>
              <a:t>جمع </a:t>
            </a:r>
            <a:r>
              <a:rPr lang="ar-SA" dirty="0"/>
              <a:t>عدداً كبيراً من مسؤولي الشركات العالمية والخبراء الاقتصاديين والأكاديميين في العالم مع كبار المسؤولين التنفيذيين في القطاعين العام والخاص في دبي</a:t>
            </a:r>
            <a:r>
              <a:rPr lang="ar-SA" dirty="0" smtClean="0"/>
              <a:t>.</a:t>
            </a:r>
          </a:p>
          <a:p>
            <a:pPr algn="just" rtl="1">
              <a:lnSpc>
                <a:spcPct val="150000"/>
              </a:lnSpc>
            </a:pPr>
            <a:r>
              <a:rPr lang="ar-SA" dirty="0" smtClean="0"/>
              <a:t> </a:t>
            </a:r>
            <a:r>
              <a:rPr lang="ar-SA" b="1" dirty="0" smtClean="0"/>
              <a:t>كشف سموه في المنتدي </a:t>
            </a:r>
            <a:r>
              <a:rPr lang="ar-SA" b="1" dirty="0"/>
              <a:t>عن رؤية دبي الاستراتيجية خلال السنوات العشر </a:t>
            </a:r>
            <a:r>
              <a:rPr lang="ar-SA" b="1" dirty="0" smtClean="0"/>
              <a:t>المقبلة. </a:t>
            </a:r>
            <a:r>
              <a:rPr lang="ar-SA" dirty="0"/>
              <a:t>وحدد سموه مجموعة من الأهداف الاستراتيجية لدبي خلال العقد المقبل تنصب جميعها في تطوير قدرات دبي والامارات حيث ركز سموه على العنصر البشري، مؤكداً ان الانسان وليس المال أو الآلة هو الذي يصنع </a:t>
            </a:r>
            <a:r>
              <a:rPr lang="ar-SA" dirty="0" smtClean="0"/>
              <a:t>التقدم</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smtClean="0"/>
              <a:t>صاحب </a:t>
            </a:r>
            <a:r>
              <a:rPr lang="ar-SA" dirty="0"/>
              <a:t>السمو الشيخ محمد بن راشد آل   </a:t>
            </a:r>
            <a:r>
              <a:rPr lang="ar-SA" dirty="0" smtClean="0"/>
              <a:t>مكتوم يرعي افتتاح </a:t>
            </a:r>
            <a:r>
              <a:rPr lang="ar-SA" dirty="0"/>
              <a:t>منتدى دبي الاستراتيجي</a:t>
            </a:r>
          </a:p>
        </p:txBody>
      </p:sp>
    </p:spTree>
    <p:extLst>
      <p:ext uri="{BB962C8B-B14F-4D97-AF65-F5344CB8AC3E}">
        <p14:creationId xmlns:p14="http://schemas.microsoft.com/office/powerpoint/2010/main" val="405667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14 نوفمبر 2001 تأسيس برنامج دبي للخدمة المتميزة لخدمة المتسوقين بدبي</a:t>
            </a:r>
          </a:p>
        </p:txBody>
      </p:sp>
      <p:sp>
        <p:nvSpPr>
          <p:cNvPr id="3" name="Content Placeholder 2"/>
          <p:cNvSpPr>
            <a:spLocks noGrp="1"/>
          </p:cNvSpPr>
          <p:nvPr>
            <p:ph idx="1"/>
          </p:nvPr>
        </p:nvSpPr>
        <p:spPr>
          <a:xfrm>
            <a:off x="304800" y="838200"/>
            <a:ext cx="4953000" cy="5410200"/>
          </a:xfrm>
          <a:ln>
            <a:noFill/>
          </a:ln>
        </p:spPr>
        <p:txBody>
          <a:bodyPr/>
          <a:lstStyle/>
          <a:p>
            <a:pPr indent="0" algn="just">
              <a:lnSpc>
                <a:spcPct val="150000"/>
              </a:lnSpc>
              <a:buNone/>
            </a:pPr>
            <a:r>
              <a:rPr lang="ar-SA" dirty="0" smtClean="0"/>
              <a:t>تحت رعاية  صاحب السمو </a:t>
            </a:r>
            <a:r>
              <a:rPr lang="ar-SA" dirty="0"/>
              <a:t>الشيخ محمد بن راشد آل </a:t>
            </a:r>
            <a:r>
              <a:rPr lang="ar-SA" dirty="0" smtClean="0"/>
              <a:t>مكتوم، </a:t>
            </a:r>
            <a:r>
              <a:rPr lang="ar-SA" dirty="0"/>
              <a:t>بصفته ولي عهد دبي وزير الدفاع آنذاك، </a:t>
            </a:r>
            <a:r>
              <a:rPr lang="ar-SA" dirty="0" smtClean="0"/>
              <a:t>أطلقت </a:t>
            </a:r>
            <a:r>
              <a:rPr lang="ar-SA" dirty="0"/>
              <a:t>دائرة التنمية الاقتصادية بدبي </a:t>
            </a:r>
            <a:r>
              <a:rPr lang="ar-SA" dirty="0" smtClean="0"/>
              <a:t> برنامج </a:t>
            </a:r>
            <a:r>
              <a:rPr lang="ar-SA" dirty="0"/>
              <a:t>دبي للخدمة </a:t>
            </a:r>
            <a:r>
              <a:rPr lang="ar-SA" dirty="0" smtClean="0"/>
              <a:t>المتميزة</a:t>
            </a:r>
          </a:p>
          <a:p>
            <a:pPr indent="0" algn="just">
              <a:lnSpc>
                <a:spcPct val="150000"/>
              </a:lnSpc>
              <a:buNone/>
            </a:pPr>
            <a:r>
              <a:rPr lang="ar-SA" dirty="0" smtClean="0"/>
              <a:t>يهدف البرنامج علي </a:t>
            </a:r>
            <a:r>
              <a:rPr lang="ar-SA" dirty="0"/>
              <a:t>تشجيع التميز في مستوى الخدمة المقدمة لمتسوقي دبي وتقدير المنشآت التي تقدمها، ويتطلب هذا البرنامج التزام اعضائه بأخلاقيات التعامل السليمة، اضافة الى تقديم مستوى عالٍ من الخدمة للمتسوقين وابراز افضل الممارسات الادارية لتعزيز الانتاجية وكفاءة العمل وضمان ثقة المتسوقين من خلال التعامل الاخلاقي المهني الرفيع، </a:t>
            </a:r>
            <a:r>
              <a:rPr lang="ar-SA" dirty="0" smtClean="0"/>
              <a:t>وتمت دعوه كافة </a:t>
            </a:r>
            <a:r>
              <a:rPr lang="ar-SA" dirty="0"/>
              <a:t>المنشآت العاملة في امارة دبي للانضمام الى هذا البرنامج المهم والاستفادة من </a:t>
            </a:r>
            <a:r>
              <a:rPr lang="ar-SA" dirty="0" smtClean="0"/>
              <a:t>معاييره</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42</a:t>
            </a:fld>
            <a:endParaRPr lang="en-US" dirty="0">
              <a:solidFill>
                <a:prstClr val="white"/>
              </a:solidFill>
            </a:endParaRP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يأمر بتأسيس </a:t>
            </a:r>
            <a:r>
              <a:rPr lang="ar-SA" dirty="0"/>
              <a:t>برنامج دبي للخدمة المتميزة لخدمة المتسوقين </a:t>
            </a:r>
            <a:r>
              <a:rPr lang="ar-SA" dirty="0" smtClean="0"/>
              <a:t>بدبي</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616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7 ديسمبر 2001 ادخال مشروع تعليم تكنولوجيا المعلومات إلى كلية الدراسات الإسلامية</a:t>
            </a:r>
          </a:p>
        </p:txBody>
      </p:sp>
      <p:sp>
        <p:nvSpPr>
          <p:cNvPr id="3" name="Content Placeholder 2"/>
          <p:cNvSpPr>
            <a:spLocks noGrp="1"/>
          </p:cNvSpPr>
          <p:nvPr>
            <p:ph idx="1"/>
          </p:nvPr>
        </p:nvSpPr>
        <p:spPr>
          <a:xfrm>
            <a:off x="304800" y="838200"/>
            <a:ext cx="4953000" cy="5029200"/>
          </a:xfrm>
          <a:ln>
            <a:noFill/>
          </a:ln>
        </p:spPr>
        <p:txBody>
          <a:bodyPr/>
          <a:lstStyle/>
          <a:p>
            <a:pPr indent="0" algn="just">
              <a:lnSpc>
                <a:spcPct val="150000"/>
              </a:lnSpc>
              <a:buNone/>
            </a:pPr>
            <a:r>
              <a:rPr lang="ar-SA" dirty="0" smtClean="0"/>
              <a:t>بمكرمة </a:t>
            </a:r>
            <a:r>
              <a:rPr lang="ar-SA" dirty="0"/>
              <a:t>من </a:t>
            </a:r>
            <a:r>
              <a:rPr lang="ar-SA" dirty="0" smtClean="0"/>
              <a:t>صاحب السمو </a:t>
            </a:r>
            <a:r>
              <a:rPr lang="ar-SA" dirty="0"/>
              <a:t>الشيخ محمد بن راشد آل </a:t>
            </a:r>
            <a:r>
              <a:rPr lang="ar-SA" dirty="0" smtClean="0"/>
              <a:t>مكتوم، </a:t>
            </a:r>
            <a:r>
              <a:rPr lang="ar-SA" dirty="0"/>
              <a:t>بصفته ولي عهد دبي وزير الدفاع </a:t>
            </a:r>
            <a:r>
              <a:rPr lang="ar-SA" dirty="0" smtClean="0"/>
              <a:t>آنذاك، انضمت </a:t>
            </a:r>
            <a:r>
              <a:rPr lang="ar-SA" dirty="0"/>
              <a:t>كلية الدراسات الإسلامية إلى مشروع سموه لتكنولوجيا المعلومات والإنترنت، حيث أتاح المشروع العملاق للدارسين في الكلية فرصة مواكبة التطور التكنولوجي العالمي، بعد أن تم تزويد الكلية بنحو 64 جهاز حاسوب وإنشاء مختبرين على أحدث المستويات </a:t>
            </a:r>
            <a:r>
              <a:rPr lang="ar-SA" dirty="0" smtClean="0"/>
              <a:t>العالمية</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43</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يأمر بإدخال </a:t>
            </a:r>
            <a:r>
              <a:rPr lang="ar-SA" dirty="0"/>
              <a:t>مشروع تعليم تكنولوجيا المعلومات إلى كلية الدراسات الإسلامية</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236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23 ديسمبر 2001 جائزة دبي للتنمية البشرية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44</a:t>
            </a:fld>
            <a:endParaRPr lang="en-US" dirty="0">
              <a:solidFill>
                <a:prstClr val="white"/>
              </a:solidFill>
            </a:endParaRPr>
          </a:p>
        </p:txBody>
      </p:sp>
      <p:sp>
        <p:nvSpPr>
          <p:cNvPr id="6" name="TextBox 5"/>
          <p:cNvSpPr txBox="1"/>
          <p:nvPr/>
        </p:nvSpPr>
        <p:spPr>
          <a:xfrm>
            <a:off x="228600" y="874881"/>
            <a:ext cx="5029200" cy="4611519"/>
          </a:xfrm>
          <a:prstGeom prst="rect">
            <a:avLst/>
          </a:prstGeom>
          <a:noFill/>
          <a:ln>
            <a:noFill/>
          </a:ln>
        </p:spPr>
        <p:txBody>
          <a:bodyPr wrap="square" rtlCol="0">
            <a:spAutoFit/>
          </a:bodyPr>
          <a:lstStyle/>
          <a:p>
            <a:pPr algn="just" rtl="1">
              <a:lnSpc>
                <a:spcPct val="150000"/>
              </a:lnSpc>
              <a:buClr>
                <a:schemeClr val="bg1">
                  <a:lumMod val="65000"/>
                </a:schemeClr>
              </a:buClr>
            </a:pPr>
            <a:r>
              <a:rPr lang="ar-SA" dirty="0" smtClean="0"/>
              <a:t>بناءً </a:t>
            </a:r>
            <a:r>
              <a:rPr lang="ar-SA" dirty="0"/>
              <a:t>على توجيهات </a:t>
            </a:r>
            <a:r>
              <a:rPr lang="ar-SA" dirty="0" smtClean="0"/>
              <a:t>صاحب السمو </a:t>
            </a:r>
            <a:r>
              <a:rPr lang="ar-SA" dirty="0"/>
              <a:t>الشيخ محمد بن راشد آل </a:t>
            </a:r>
            <a:r>
              <a:rPr lang="ar-SA" dirty="0" smtClean="0"/>
              <a:t>مكتوم، </a:t>
            </a:r>
            <a:r>
              <a:rPr lang="ar-SA" dirty="0"/>
              <a:t>بصفته ولي عهد دبي وزير الدفاع آنذاك، اطلقت دائرة التنمية الاقتصادية بدبي جائزة دبي للتنمية البشرية </a:t>
            </a:r>
            <a:r>
              <a:rPr lang="ar-SA" dirty="0" smtClean="0"/>
              <a:t>ويعتبر من أول مشاريعها، </a:t>
            </a:r>
            <a:r>
              <a:rPr lang="ar-SA" dirty="0"/>
              <a:t>اهداف هذه الجائزة: </a:t>
            </a:r>
            <a:endParaRPr lang="ar-SA" dirty="0" smtClean="0"/>
          </a:p>
          <a:p>
            <a:pPr marL="342900" indent="-342900" algn="just" rtl="1">
              <a:lnSpc>
                <a:spcPct val="150000"/>
              </a:lnSpc>
              <a:buFont typeface="+mj-lt"/>
              <a:buAutoNum type="arabicPeriod"/>
            </a:pPr>
            <a:r>
              <a:rPr lang="ar-SA" dirty="0" smtClean="0"/>
              <a:t>نشر </a:t>
            </a:r>
            <a:r>
              <a:rPr lang="ar-SA" dirty="0"/>
              <a:t>الوعي بأهمية التنمية البشرية الوطنية </a:t>
            </a:r>
            <a:r>
              <a:rPr lang="ar-SA" dirty="0" smtClean="0"/>
              <a:t>ومتطلباتها</a:t>
            </a:r>
          </a:p>
          <a:p>
            <a:pPr marL="342900" indent="-342900" algn="just" rtl="1">
              <a:lnSpc>
                <a:spcPct val="150000"/>
              </a:lnSpc>
              <a:buFont typeface="+mj-lt"/>
              <a:buAutoNum type="arabicPeriod"/>
            </a:pPr>
            <a:r>
              <a:rPr lang="ar-SA" dirty="0" smtClean="0"/>
              <a:t> </a:t>
            </a:r>
            <a:r>
              <a:rPr lang="ar-SA" dirty="0"/>
              <a:t>تشجيع منشآت القطاع الخاص على ضم اكبر عدد من المواطنين في كوادرها </a:t>
            </a:r>
            <a:r>
              <a:rPr lang="ar-SA" dirty="0" smtClean="0"/>
              <a:t>العاملة</a:t>
            </a:r>
          </a:p>
          <a:p>
            <a:pPr marL="342900" indent="-342900" algn="just" rtl="1">
              <a:lnSpc>
                <a:spcPct val="150000"/>
              </a:lnSpc>
              <a:buFont typeface="+mj-lt"/>
              <a:buAutoNum type="arabicPeriod"/>
            </a:pPr>
            <a:r>
              <a:rPr lang="ar-SA" dirty="0" smtClean="0"/>
              <a:t>مكافأة وابراز الجهود المتميزة في مجال التنمية البشرية الوطنية</a:t>
            </a:r>
          </a:p>
          <a:p>
            <a:pPr marL="342900" indent="-342900" algn="just" rtl="1">
              <a:lnSpc>
                <a:spcPct val="150000"/>
              </a:lnSpc>
              <a:buFont typeface="+mj-lt"/>
              <a:buAutoNum type="arabicPeriod"/>
            </a:pPr>
            <a:r>
              <a:rPr lang="ar-SA" dirty="0" smtClean="0"/>
              <a:t>تشجيع </a:t>
            </a:r>
            <a:r>
              <a:rPr lang="ar-SA" dirty="0"/>
              <a:t>القطاع الخاص على تقديم خدمات تطوير وتدريب لرفع كفاءة المواطنين الباحثين عن فرص </a:t>
            </a:r>
            <a:r>
              <a:rPr lang="ar-SA" dirty="0" smtClean="0"/>
              <a:t>عمل</a:t>
            </a:r>
          </a:p>
          <a:p>
            <a:pPr marL="342900" indent="-342900" algn="just" rtl="1">
              <a:lnSpc>
                <a:spcPct val="150000"/>
              </a:lnSpc>
              <a:buFont typeface="+mj-lt"/>
              <a:buAutoNum type="arabicPeriod"/>
            </a:pPr>
            <a:r>
              <a:rPr lang="ar-SA" dirty="0" smtClean="0"/>
              <a:t>اعداد </a:t>
            </a:r>
            <a:r>
              <a:rPr lang="ar-SA" dirty="0"/>
              <a:t>ونشر بحوث واحصائيات عن التنمية البشرية </a:t>
            </a:r>
            <a:r>
              <a:rPr lang="ar-SA" dirty="0" smtClean="0"/>
              <a:t>الوطنية</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يوجه بإطلاق جائزة </a:t>
            </a:r>
            <a:r>
              <a:rPr lang="ar-SA" dirty="0"/>
              <a:t>دبي للتنمية البشرية</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613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31 ديسمبر 2001 تحويل نظام التعليم الإماراتي إلى نظام إلكتروني </a:t>
            </a:r>
            <a:endParaRPr lang="ar-SA" sz="1050" dirty="0"/>
          </a:p>
        </p:txBody>
      </p:sp>
      <p:sp>
        <p:nvSpPr>
          <p:cNvPr id="3" name="Content Placeholder 2"/>
          <p:cNvSpPr>
            <a:spLocks noGrp="1"/>
          </p:cNvSpPr>
          <p:nvPr>
            <p:ph idx="1"/>
          </p:nvPr>
        </p:nvSpPr>
        <p:spPr>
          <a:xfrm>
            <a:off x="304800" y="838200"/>
            <a:ext cx="4953000" cy="4800600"/>
          </a:xfrm>
          <a:ln>
            <a:noFill/>
          </a:ln>
        </p:spPr>
        <p:txBody>
          <a:bodyPr/>
          <a:lstStyle/>
          <a:p>
            <a:pPr indent="0" algn="just">
              <a:lnSpc>
                <a:spcPct val="150000"/>
              </a:lnSpc>
              <a:buNone/>
            </a:pPr>
            <a:r>
              <a:rPr lang="ar-SA" dirty="0" smtClean="0"/>
              <a:t>بأمر من صاحب السمو الشيخ محمد بن راشد آل مكتوم </a:t>
            </a:r>
            <a:r>
              <a:rPr lang="ar-SA" dirty="0"/>
              <a:t>بصفته ولي عهد دبي وزير الدفاع آنذاك</a:t>
            </a:r>
            <a:r>
              <a:rPr lang="ar-SA" dirty="0" smtClean="0"/>
              <a:t>، وقع </a:t>
            </a:r>
            <a:r>
              <a:rPr lang="ar-SA" dirty="0"/>
              <a:t>مشروع محمد بن راشد لتكنولوجيا المعلومات ووزارة التربية والتعليم والشباب اتفاقية مع أكبر شركة في العالم متخصصة في التعليم الإلكتروني، لتتولى بالتعاون مع الجهتين والجهات المعنية عملية تحويل نظام التعليم الإماراتي من الطريقة التقليدية إلى الإلكترونية في جميع المراحل والمناهج الدراسية، بما فيها اللغة والعربية والتربية الإسلامية </a:t>
            </a:r>
            <a:r>
              <a:rPr lang="ar-SA" dirty="0" smtClean="0"/>
              <a:t>والاجتماعيات</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45</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a:t>
            </a:r>
            <a:r>
              <a:rPr lang="ar-SA" dirty="0" smtClean="0"/>
              <a:t>مكتوم  يأمر بتحويل نظام </a:t>
            </a:r>
            <a:r>
              <a:rPr lang="ar-SA" dirty="0"/>
              <a:t>التعليم الإماراتي من الطريقة التقليدية إلى الإلكترونية </a:t>
            </a:r>
            <a:endParaRPr lang="ar-SA"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011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13 يناير 2002 مشروع سموالشيخ محمد بن راشد لتكنولوجيا المعلومات بشرطة دبي</a:t>
            </a:r>
          </a:p>
        </p:txBody>
      </p:sp>
      <p:sp>
        <p:nvSpPr>
          <p:cNvPr id="3" name="Content Placeholder 2"/>
          <p:cNvSpPr>
            <a:spLocks noGrp="1"/>
          </p:cNvSpPr>
          <p:nvPr>
            <p:ph idx="1"/>
          </p:nvPr>
        </p:nvSpPr>
        <p:spPr>
          <a:xfrm>
            <a:off x="304800" y="838200"/>
            <a:ext cx="4953000" cy="5638800"/>
          </a:xfrm>
          <a:ln>
            <a:noFill/>
          </a:ln>
        </p:spPr>
        <p:txBody>
          <a:bodyPr/>
          <a:lstStyle/>
          <a:p>
            <a:pPr indent="0" algn="just">
              <a:lnSpc>
                <a:spcPct val="150000"/>
              </a:lnSpc>
              <a:buNone/>
            </a:pPr>
            <a:r>
              <a:rPr lang="ar-SA" dirty="0" smtClean="0"/>
              <a:t>أمر صاحب السمو </a:t>
            </a:r>
            <a:r>
              <a:rPr lang="ar-SA" dirty="0"/>
              <a:t>الشيخ محمد بن راشد آل </a:t>
            </a:r>
            <a:r>
              <a:rPr lang="ar-SA" dirty="0" smtClean="0"/>
              <a:t>مكتوم، </a:t>
            </a:r>
            <a:r>
              <a:rPr lang="ar-SA" dirty="0"/>
              <a:t>بصفته ولي عهد دبي وزير الدفاع آنذاك، </a:t>
            </a:r>
            <a:r>
              <a:rPr lang="ar-SA" dirty="0" smtClean="0"/>
              <a:t>بتدشين </a:t>
            </a:r>
            <a:r>
              <a:rPr lang="ar-SA" dirty="0"/>
              <a:t>مشروع سمو الشيخ محمد بن راشد لتعليم تكنولوجيا المعلومات في شرطة </a:t>
            </a:r>
            <a:r>
              <a:rPr lang="ar-SA" dirty="0" smtClean="0"/>
              <a:t>دبي. </a:t>
            </a:r>
          </a:p>
          <a:p>
            <a:pPr indent="0" algn="just">
              <a:lnSpc>
                <a:spcPct val="150000"/>
              </a:lnSpc>
              <a:buNone/>
            </a:pPr>
            <a:r>
              <a:rPr lang="ar-SA" dirty="0" smtClean="0"/>
              <a:t>وكان سموه قد أمر </a:t>
            </a:r>
            <a:r>
              <a:rPr lang="ar-SA" dirty="0"/>
              <a:t>بإقامة 5</a:t>
            </a:r>
            <a:r>
              <a:rPr lang="ar-SA" dirty="0" smtClean="0"/>
              <a:t> </a:t>
            </a:r>
            <a:r>
              <a:rPr lang="ar-SA" dirty="0"/>
              <a:t>مختبرات للحاسب الآلي في بعض المراكز التابعة للقيادة العامة، حيث تم انشاء 3 مختبرات في أكاديمية الشرطة، ومختبر في إدارة شرطة الموانئ، وآخر في نادي الضباط بالقرهود. </a:t>
            </a:r>
            <a:r>
              <a:rPr lang="ar-SA" dirty="0" smtClean="0"/>
              <a:t>يهدف المشروع الي تحقيق قفزة </a:t>
            </a:r>
            <a:r>
              <a:rPr lang="ar-SA" dirty="0"/>
              <a:t>نوعية في مجال التقنية وتكنولوجيا المعلومات حيث سيتم خلال مدة </a:t>
            </a:r>
            <a:r>
              <a:rPr lang="ar-SA" dirty="0" smtClean="0"/>
              <a:t>المشروع </a:t>
            </a:r>
            <a:r>
              <a:rPr lang="ar-SA" dirty="0"/>
              <a:t>وهي تتراوح ما بين 5 إلى 7 سنوات بتدريب 85% من أفراد القوة، أو ما يوازي 11 ألفاً من أفراد الشرطة في دبي، على تكنولوجيا </a:t>
            </a:r>
            <a:r>
              <a:rPr lang="ar-SA" dirty="0" smtClean="0"/>
              <a:t>المعلومات</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46</a:t>
            </a:fld>
            <a:endParaRPr lang="en-US" dirty="0">
              <a:solidFill>
                <a:prstClr val="white"/>
              </a:solidFill>
            </a:endParaRPr>
          </a:p>
        </p:txBody>
      </p:sp>
      <p:sp>
        <p:nvSpPr>
          <p:cNvPr id="7" name="TextBox 6"/>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دشن صاحب </a:t>
            </a:r>
            <a:r>
              <a:rPr lang="ar-SA" dirty="0"/>
              <a:t>السمو الشيخ محمد بن راشد آل   </a:t>
            </a:r>
            <a:r>
              <a:rPr lang="ar-SA" dirty="0" smtClean="0"/>
              <a:t>مكتوم آمر بتدشين مشروع </a:t>
            </a:r>
            <a:r>
              <a:rPr lang="ar-SA" dirty="0"/>
              <a:t>سمو الشيخ محمد بن راشد لتعليم تكنولوجيا المعلومات في شرطة دبي</a:t>
            </a:r>
            <a:endParaRPr lang="ar-SA"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318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فبراير 2002 أول سوق إلكترونية من نوعها بالمنطقة لخدمة احتياجات الطلاب</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47</a:t>
            </a:fld>
            <a:endParaRPr lang="en-US" dirty="0">
              <a:solidFill>
                <a:prstClr val="white"/>
              </a:solidFill>
            </a:endParaRPr>
          </a:p>
        </p:txBody>
      </p:sp>
      <p:sp>
        <p:nvSpPr>
          <p:cNvPr id="9" name="Content Placeholder 4"/>
          <p:cNvSpPr>
            <a:spLocks noGrp="1"/>
          </p:cNvSpPr>
          <p:nvPr>
            <p:ph idx="1"/>
          </p:nvPr>
        </p:nvSpPr>
        <p:spPr>
          <a:xfrm>
            <a:off x="228600" y="838200"/>
            <a:ext cx="5029200" cy="5486400"/>
          </a:xfrm>
          <a:ln>
            <a:noFill/>
          </a:ln>
        </p:spPr>
        <p:txBody>
          <a:bodyPr/>
          <a:lstStyle/>
          <a:p>
            <a:pPr indent="0" algn="just">
              <a:lnSpc>
                <a:spcPct val="150000"/>
              </a:lnSpc>
              <a:buNone/>
            </a:pPr>
            <a:r>
              <a:rPr lang="ar-SA" dirty="0" smtClean="0"/>
              <a:t>تنفيذاً </a:t>
            </a:r>
            <a:r>
              <a:rPr lang="ar-SA" dirty="0"/>
              <a:t>لتوجيهات صاحب </a:t>
            </a:r>
            <a:r>
              <a:rPr lang="ar-SA" dirty="0" smtClean="0"/>
              <a:t>السمو </a:t>
            </a:r>
            <a:r>
              <a:rPr lang="ar-SA" dirty="0"/>
              <a:t>الشيخ محمد بن راشد آل </a:t>
            </a:r>
            <a:r>
              <a:rPr lang="ar-SA" dirty="0" smtClean="0"/>
              <a:t>مكتوم </a:t>
            </a:r>
            <a:r>
              <a:rPr lang="ar-SA" dirty="0"/>
              <a:t>بصفته ولي عهد دبي وزير الدفاع آنذاك، </a:t>
            </a:r>
            <a:r>
              <a:rPr lang="ar-SA" dirty="0" smtClean="0"/>
              <a:t>تم تدشين </a:t>
            </a:r>
            <a:r>
              <a:rPr lang="ar-SA" dirty="0"/>
              <a:t>أول سوق الكترونية من نوعها بمنطقة الشرق الأوسط، </a:t>
            </a:r>
            <a:r>
              <a:rPr lang="ar-SA" dirty="0" smtClean="0"/>
              <a:t>انشئت </a:t>
            </a:r>
            <a:r>
              <a:rPr lang="ar-SA" dirty="0"/>
              <a:t>هذه </a:t>
            </a:r>
            <a:r>
              <a:rPr lang="ar-SA" dirty="0" smtClean="0"/>
              <a:t>السوق، لتلبية </a:t>
            </a:r>
            <a:r>
              <a:rPr lang="ar-SA" dirty="0"/>
              <a:t>احتياجات الطلاب وتوفير كل ما يحتاجونه من ادوات تعليمية، اذ يمكن لجميع الطلبة، في دولة الامارات </a:t>
            </a:r>
            <a:r>
              <a:rPr lang="ar-SA" dirty="0" smtClean="0"/>
              <a:t>ومن </a:t>
            </a:r>
            <a:r>
              <a:rPr lang="ar-SA" dirty="0"/>
              <a:t>جميع المراحل التعليمية، الاستفادة من خدمات التجارة الالكترونية في الموقع، التي تشمل خدمة التسليم والتوصيل إلى البيوت، وسيكون بوسع الطلبة الحصول على ما يحتاجونه، من اجهزة طرفية وبرمجيات وكتب وأية ادوات تعليمية اخرى باسعار مخفضة، ضمن خطط دفع ميسرة، تتضمن تقسيط قيمة المشتريات على دفعات تراعي امكانيات </a:t>
            </a:r>
            <a:r>
              <a:rPr lang="ar-SA" dirty="0" smtClean="0"/>
              <a:t>الطلبة</a:t>
            </a:r>
            <a:endParaRPr lang="en-US" b="1"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يأمر بتدشين </a:t>
            </a:r>
            <a:r>
              <a:rPr lang="ar-SA" dirty="0"/>
              <a:t>أول سوق إلكترونية </a:t>
            </a:r>
            <a:r>
              <a:rPr lang="ar-SA" dirty="0" smtClean="0"/>
              <a:t>بالمنطقة </a:t>
            </a:r>
            <a:r>
              <a:rPr lang="ar-SA" dirty="0"/>
              <a:t>لخدمة احتياجات الطلاب</a:t>
            </a:r>
            <a:endParaRPr lang="ar-SA" dirty="0" smtClean="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93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26 مارس 2002 تنفيذ مركز الزهور بقرية الشحن</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48</a:t>
            </a:fld>
            <a:endParaRPr lang="en-US" dirty="0">
              <a:solidFill>
                <a:prstClr val="white"/>
              </a:solidFill>
            </a:endParaRPr>
          </a:p>
        </p:txBody>
      </p:sp>
      <p:sp>
        <p:nvSpPr>
          <p:cNvPr id="6" name="TextBox 5"/>
          <p:cNvSpPr txBox="1"/>
          <p:nvPr/>
        </p:nvSpPr>
        <p:spPr>
          <a:xfrm>
            <a:off x="304800" y="833180"/>
            <a:ext cx="4953000" cy="4196020"/>
          </a:xfrm>
          <a:prstGeom prst="rect">
            <a:avLst/>
          </a:prstGeom>
          <a:noFill/>
          <a:ln>
            <a:noFill/>
          </a:ln>
        </p:spPr>
        <p:txBody>
          <a:bodyPr wrap="square" rtlCol="0">
            <a:spAutoFit/>
          </a:bodyPr>
          <a:lstStyle/>
          <a:p>
            <a:pPr algn="just" rtl="1">
              <a:lnSpc>
                <a:spcPct val="150000"/>
              </a:lnSpc>
            </a:pPr>
            <a:r>
              <a:rPr lang="ar-SA" dirty="0" smtClean="0"/>
              <a:t>تنفيذاً </a:t>
            </a:r>
            <a:r>
              <a:rPr lang="ar-SA" dirty="0"/>
              <a:t>لتوجيهات </a:t>
            </a:r>
            <a:r>
              <a:rPr lang="ar-SA" dirty="0" smtClean="0"/>
              <a:t>صاحب السمو الشيخ </a:t>
            </a:r>
            <a:r>
              <a:rPr lang="ar-SA" dirty="0"/>
              <a:t>محمد بن راشد آل </a:t>
            </a:r>
            <a:r>
              <a:rPr lang="ar-SA" dirty="0" smtClean="0"/>
              <a:t>مكتوم </a:t>
            </a:r>
            <a:r>
              <a:rPr lang="ar-SA" dirty="0"/>
              <a:t>بصفته ولي عهد دبي وزير الدفاع آنذاك، </a:t>
            </a:r>
            <a:r>
              <a:rPr lang="ar-SA" dirty="0" smtClean="0"/>
              <a:t>بدأت </a:t>
            </a:r>
            <a:r>
              <a:rPr lang="ar-SA" dirty="0"/>
              <a:t>الأعمال التنفيذية لانشاء مركز الزهور بقرية دبي </a:t>
            </a:r>
            <a:r>
              <a:rPr lang="ar-SA" dirty="0" smtClean="0"/>
              <a:t>للشحن، المركز يجعل </a:t>
            </a:r>
            <a:r>
              <a:rPr lang="ar-SA" dirty="0"/>
              <a:t>من دبي مركزاً مهماً لتجارة الزهور الدولية، التي يتوقع الخبراء ان يبلغ اجمالي مبيعاتها حول العالم حوالي 64 مليار دولار بحلول عام 2005</a:t>
            </a:r>
            <a:r>
              <a:rPr lang="ar-SA" dirty="0" smtClean="0"/>
              <a:t>.</a:t>
            </a:r>
          </a:p>
          <a:p>
            <a:pPr algn="just" rtl="1">
              <a:lnSpc>
                <a:spcPct val="150000"/>
              </a:lnSpc>
            </a:pPr>
            <a:r>
              <a:rPr lang="ar-SA" dirty="0" smtClean="0"/>
              <a:t> المركز </a:t>
            </a:r>
            <a:r>
              <a:rPr lang="ar-SA" dirty="0"/>
              <a:t>سيقوم بتجميع الزهور من مختلف دول العالم المنتجة لها، واعادة تصديرها الى عدد من الأسواق المجاورة، منها أسواق الشرق الأوسط وأفريقيا وآسيا وروسيا في المرحلة الأولى، ثم التوسع في اعادة التصدير الى أسواق عالمية اخرى</a:t>
            </a:r>
            <a:r>
              <a:rPr lang="ar-SA" dirty="0" smtClean="0"/>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29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يستلم أول باقة من مركز الزهور بقرية الشحن</a:t>
            </a:r>
          </a:p>
        </p:txBody>
      </p:sp>
    </p:spTree>
    <p:extLst>
      <p:ext uri="{BB962C8B-B14F-4D97-AF65-F5344CB8AC3E}">
        <p14:creationId xmlns:p14="http://schemas.microsoft.com/office/powerpoint/2010/main" val="2810304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24 ابريل 2002  مركز دبي العالمي للمعادن والسلع</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49</a:t>
            </a:fld>
            <a:endParaRPr lang="en-US" dirty="0">
              <a:solidFill>
                <a:prstClr val="white"/>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bwMode="auto">
          <a:xfrm>
            <a:off x="376238" y="838200"/>
            <a:ext cx="488156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اعلن صاحب السمو الشيخ محمد بن راشد آل مكتوم </a:t>
            </a:r>
            <a:r>
              <a:rPr lang="ar-SA" dirty="0"/>
              <a:t>بصفته ولي عهد دبي وزير الدفاع آنذاك، عن </a:t>
            </a:r>
            <a:r>
              <a:rPr lang="ar-SA" dirty="0" smtClean="0"/>
              <a:t>تأسيس حكومة دبي لمركز دبي العالمي للمعادن والسلع الى جانب تأسيس ثلاث مصافٍ للذهب</a:t>
            </a:r>
          </a:p>
          <a:p>
            <a:pPr indent="0" algn="just">
              <a:lnSpc>
                <a:spcPct val="150000"/>
              </a:lnSpc>
              <a:buNone/>
            </a:pPr>
            <a:r>
              <a:rPr lang="ar-SA" dirty="0" smtClean="0"/>
              <a:t>الهدف منه استقطاب نصف انتاج العالم من الذهب خلال السنوات القليلة المقبلة. يبلغ الانتاج السنوي العالمي من الذهب يتراوح ما بين 2300 الى 2400 طن</a:t>
            </a:r>
          </a:p>
          <a:p>
            <a:pPr algn="just">
              <a:lnSpc>
                <a:spcPct val="150000"/>
              </a:lnSpc>
            </a:pPr>
            <a:endParaRPr lang="ar-SA"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يأمر بتأسيس مركز </a:t>
            </a:r>
            <a:r>
              <a:rPr lang="ar-SA" dirty="0"/>
              <a:t>دبي العالمي للمعادن والسلع</a:t>
            </a:r>
            <a:endParaRPr lang="ar-SA" dirty="0" smtClean="0"/>
          </a:p>
        </p:txBody>
      </p:sp>
    </p:spTree>
    <p:extLst>
      <p:ext uri="{BB962C8B-B14F-4D97-AF65-F5344CB8AC3E}">
        <p14:creationId xmlns:p14="http://schemas.microsoft.com/office/powerpoint/2010/main" val="251981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383" y="869078"/>
            <a:ext cx="4894217" cy="4845922"/>
          </a:xfrm>
          <a:ln>
            <a:noFill/>
          </a:ln>
        </p:spPr>
        <p:txBody>
          <a:bodyPr/>
          <a:lstStyle/>
          <a:p>
            <a:pPr indent="0" algn="just">
              <a:lnSpc>
                <a:spcPct val="150000"/>
              </a:lnSpc>
              <a:buNone/>
            </a:pPr>
            <a:r>
              <a:rPr lang="ar-SA" dirty="0" smtClean="0"/>
              <a:t>استلم صاحب السمو الشيخ </a:t>
            </a:r>
            <a:r>
              <a:rPr lang="ar-SA" dirty="0"/>
              <a:t>محمد </a:t>
            </a:r>
            <a:r>
              <a:rPr lang="ar-SA" dirty="0" smtClean="0"/>
              <a:t>بن راشد آلمكتوم مشروع </a:t>
            </a:r>
            <a:r>
              <a:rPr lang="ar-SA" dirty="0"/>
              <a:t>"طيران الإمارات" </a:t>
            </a:r>
            <a:r>
              <a:rPr lang="ar-SA" dirty="0" smtClean="0"/>
              <a:t>في بداية 1985م</a:t>
            </a:r>
            <a:r>
              <a:rPr lang="ar-SA" dirty="0"/>
              <a:t>. وفي مايو </a:t>
            </a:r>
            <a:r>
              <a:rPr lang="ar-SA" dirty="0" smtClean="0"/>
              <a:t>2001، وبناء </a:t>
            </a:r>
            <a:r>
              <a:rPr lang="ar-SA" dirty="0"/>
              <a:t>على توجيهات </a:t>
            </a:r>
            <a:r>
              <a:rPr lang="ar-SA" dirty="0" smtClean="0"/>
              <a:t>من صاحب </a:t>
            </a:r>
            <a:r>
              <a:rPr lang="ar-SA" dirty="0"/>
              <a:t>السمو </a:t>
            </a:r>
            <a:r>
              <a:rPr lang="ar-SA" dirty="0" smtClean="0"/>
              <a:t>الشيخ </a:t>
            </a:r>
            <a:r>
              <a:rPr lang="ar-SA" dirty="0"/>
              <a:t>محمد بن راشد آل مكتوم </a:t>
            </a:r>
            <a:r>
              <a:rPr lang="ar-SA" dirty="0" smtClean="0"/>
              <a:t>اعلن رئيس </a:t>
            </a:r>
            <a:r>
              <a:rPr lang="ar-SA" dirty="0"/>
              <a:t>مجلس إدارة مجموعة الإمارات سمو الشيخ أحمد بن سعيد آل مكتوم أن المجموعة تخطط - </a:t>
            </a:r>
            <a:r>
              <a:rPr lang="ar-SA" dirty="0" smtClean="0"/>
              <a:t>لشراء </a:t>
            </a:r>
            <a:r>
              <a:rPr lang="ar-SA" dirty="0"/>
              <a:t>عدد يصل إلى 60 طائرة جديدة </a:t>
            </a:r>
            <a:r>
              <a:rPr lang="ar-SA" dirty="0" smtClean="0"/>
              <a:t> عملاقة بقيمة </a:t>
            </a:r>
            <a:r>
              <a:rPr lang="ar-SA" dirty="0"/>
              <a:t>تبلغ 10 مليارات </a:t>
            </a:r>
            <a:r>
              <a:rPr lang="ar-SA" dirty="0" smtClean="0"/>
              <a:t>دولار - مما جعل طيران الامارات أول </a:t>
            </a:r>
            <a:r>
              <a:rPr lang="ar-SA" dirty="0"/>
              <a:t>شركة طيران توقِّع عقدًا لشراء </a:t>
            </a:r>
            <a:r>
              <a:rPr lang="ar-SA" dirty="0" smtClean="0"/>
              <a:t>طائرات عملاقة والتي </a:t>
            </a:r>
            <a:r>
              <a:rPr lang="ar-SA" dirty="0"/>
              <a:t>كان من المقرر أن تدخل الخدمة اعتبارًا من عام </a:t>
            </a:r>
            <a:r>
              <a:rPr lang="ar-SA" dirty="0" smtClean="0"/>
              <a:t>2006</a:t>
            </a:r>
          </a:p>
          <a:p>
            <a:pPr indent="0" algn="just">
              <a:buNone/>
            </a:pPr>
            <a:endParaRPr lang="ar-SA"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a:t>
            </a:fld>
            <a:endParaRPr lang="en-US" dirty="0">
              <a:solidFill>
                <a:prstClr val="white"/>
              </a:solidFill>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245"/>
          <a:stretch/>
        </p:blipFill>
        <p:spPr bwMode="auto">
          <a:xfrm>
            <a:off x="5276850" y="914400"/>
            <a:ext cx="3714750"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76850" y="3711714"/>
            <a:ext cx="3714750" cy="1015663"/>
          </a:xfrm>
          <a:prstGeom prst="rect">
            <a:avLst/>
          </a:prstGeom>
          <a:noFill/>
          <a:ln>
            <a:solidFill>
              <a:srgbClr val="D1D0CD"/>
            </a:solidFill>
          </a:ln>
        </p:spPr>
        <p:txBody>
          <a:bodyPr wrap="square" rtlCol="0">
            <a:spAutoFit/>
          </a:bodyPr>
          <a:lstStyle/>
          <a:p>
            <a:pPr algn="ctr"/>
            <a:r>
              <a:rPr lang="ar-SA" sz="2000" b="1" dirty="0"/>
              <a:t>صاحب السمو الشيخ محمد بن راشد آل مكتوم </a:t>
            </a:r>
            <a:r>
              <a:rPr lang="ar-SA" sz="2000" b="1" dirty="0" smtClean="0"/>
              <a:t>يتفقد اول طائرة تابعة لطيران الامارات </a:t>
            </a:r>
            <a:endParaRPr lang="en-US" sz="2000" b="1" dirty="0"/>
          </a:p>
        </p:txBody>
      </p:sp>
      <p:sp>
        <p:nvSpPr>
          <p:cNvPr id="6" name="TextBox 5"/>
          <p:cNvSpPr txBox="1"/>
          <p:nvPr/>
        </p:nvSpPr>
        <p:spPr>
          <a:xfrm>
            <a:off x="0" y="6596390"/>
            <a:ext cx="6553200" cy="246221"/>
          </a:xfrm>
          <a:prstGeom prst="rect">
            <a:avLst/>
          </a:prstGeom>
          <a:noFill/>
        </p:spPr>
        <p:txBody>
          <a:bodyPr wrap="square" rtlCol="0">
            <a:spAutoFit/>
          </a:bodyPr>
          <a:lstStyle/>
          <a:p>
            <a:r>
              <a:rPr lang="en-US" sz="1000" dirty="0"/>
              <a:t>http://www.emaratalyoum.com/life/four-sides/2011-04-09-1.378652</a:t>
            </a:r>
          </a:p>
        </p:txBody>
      </p:sp>
      <p:sp>
        <p:nvSpPr>
          <p:cNvPr id="11" name="Title 1"/>
          <p:cNvSpPr>
            <a:spLocks noGrp="1"/>
          </p:cNvSpPr>
          <p:nvPr>
            <p:ph type="title"/>
          </p:nvPr>
        </p:nvSpPr>
        <p:spPr>
          <a:xfrm>
            <a:off x="396240" y="76200"/>
            <a:ext cx="8595360" cy="685800"/>
          </a:xfrm>
        </p:spPr>
        <p:txBody>
          <a:bodyPr/>
          <a:lstStyle/>
          <a:p>
            <a:r>
              <a:rPr lang="ar-SA" dirty="0"/>
              <a:t>1985 طيران الإمارات</a:t>
            </a:r>
          </a:p>
        </p:txBody>
      </p:sp>
    </p:spTree>
    <p:extLst>
      <p:ext uri="{BB962C8B-B14F-4D97-AF65-F5344CB8AC3E}">
        <p14:creationId xmlns:p14="http://schemas.microsoft.com/office/powerpoint/2010/main" val="26859355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23 مايو 2002 افتتاح مكتب دبي للمؤتمرات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50</a:t>
            </a:fld>
            <a:endParaRPr lang="en-US" dirty="0">
              <a:solidFill>
                <a:prstClr val="white"/>
              </a:solidFill>
            </a:endParaRPr>
          </a:p>
        </p:txBody>
      </p:sp>
      <p:sp>
        <p:nvSpPr>
          <p:cNvPr id="11" name="TextBox 10"/>
          <p:cNvSpPr txBox="1"/>
          <p:nvPr/>
        </p:nvSpPr>
        <p:spPr>
          <a:xfrm>
            <a:off x="304800" y="838200"/>
            <a:ext cx="4953000" cy="3780522"/>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بتوجيهات </a:t>
            </a:r>
            <a:r>
              <a:rPr lang="ar-SA" dirty="0"/>
              <a:t>من </a:t>
            </a:r>
            <a:r>
              <a:rPr lang="ar-SA" dirty="0" smtClean="0"/>
              <a:t>صاحب السمو </a:t>
            </a:r>
            <a:r>
              <a:rPr lang="ar-SA" dirty="0"/>
              <a:t>الشيخ محمد بن راشد آل مكتوم بصفته ولي عهد دبي وزير الدفاع آنذاك، </a:t>
            </a:r>
            <a:r>
              <a:rPr lang="ar-SA" dirty="0" smtClean="0"/>
              <a:t>تم الاعلان عن تدشين مكتب </a:t>
            </a:r>
            <a:r>
              <a:rPr lang="ar-SA" dirty="0"/>
              <a:t>دبي </a:t>
            </a:r>
            <a:r>
              <a:rPr lang="ar-SA" dirty="0" smtClean="0"/>
              <a:t>للمؤتمرات وهو </a:t>
            </a:r>
            <a:r>
              <a:rPr lang="ar-SA" dirty="0"/>
              <a:t>جزء من دائرة السياحة والتسويق التجاري</a:t>
            </a:r>
            <a:r>
              <a:rPr lang="ar-SA" dirty="0" smtClean="0"/>
              <a:t>، </a:t>
            </a:r>
            <a:r>
              <a:rPr lang="ar-SA" dirty="0"/>
              <a:t>تهدف إلى تطوير وزيادة حصة دبي من الاجتماعات والحوافز والمؤتمرات والمعارض الدولية، من خلال تحقيق أقصى قدر ممكن من الفرص الاقتصادية لإمارة دبي. ويحرص مكتب دبي للمؤتمرات على استقطاب الفعاليات والأحداث عن طريق تقديم عروض ترويجية على الصعيد المحلي والدولي بهدف تطوير مكانة الإمارة كوجهة رائدة لسياحة الأعمال</a:t>
            </a:r>
            <a:r>
              <a:rPr lang="ar-SA" dirty="0" smtClean="0"/>
              <a:t>.</a:t>
            </a:r>
            <a:endParaRPr lang="en-US" b="1"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smtClean="0"/>
              <a:t>صاحب </a:t>
            </a:r>
            <a:r>
              <a:rPr lang="ar-SA" dirty="0"/>
              <a:t>السمو الشيخ محمد بن راشد آل   </a:t>
            </a:r>
            <a:r>
              <a:rPr lang="ar-SA" dirty="0" smtClean="0"/>
              <a:t>مكتوم يأمر بإفتتاح مكتب </a:t>
            </a:r>
            <a:r>
              <a:rPr lang="ar-SA" dirty="0"/>
              <a:t>دبي للمؤتمرات</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1377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a:t>13 يونيو 2002 مؤسسة محمد بن راشد لدعم مشاريع الشباب (مؤسسة محمد بن راشد لتنمية المشاريع الصغيرة والمتوسطة حاليا)</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51</a:t>
            </a:fld>
            <a:endParaRPr lang="en-US" dirty="0">
              <a:solidFill>
                <a:prstClr val="white"/>
              </a:solidFill>
            </a:endParaRPr>
          </a:p>
        </p:txBody>
      </p:sp>
      <p:sp>
        <p:nvSpPr>
          <p:cNvPr id="14" name="Content Placeholder 2"/>
          <p:cNvSpPr txBox="1">
            <a:spLocks/>
          </p:cNvSpPr>
          <p:nvPr/>
        </p:nvSpPr>
        <p:spPr bwMode="auto">
          <a:xfrm>
            <a:off x="228600" y="838200"/>
            <a:ext cx="5029200"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أعلن صاحب السمو </a:t>
            </a:r>
            <a:r>
              <a:rPr lang="ar-SA" dirty="0"/>
              <a:t>الشيخ محمد بن راشد آل مكتوم </a:t>
            </a:r>
            <a:r>
              <a:rPr lang="ar-SA" dirty="0" smtClean="0"/>
              <a:t>بصفته </a:t>
            </a:r>
            <a:r>
              <a:rPr lang="ar-SA" dirty="0"/>
              <a:t>ولي عهد دبي وزير الدفاع آنذاك، عن </a:t>
            </a:r>
            <a:r>
              <a:rPr lang="ar-SA" dirty="0" smtClean="0"/>
              <a:t>إنشاء المؤسسة وتأسيس </a:t>
            </a:r>
            <a:r>
              <a:rPr lang="ar-SA" dirty="0"/>
              <a:t>صندوق اسلامي خاص، برأسمال 700 مليون درهم بالتعاون مع بنك دبي الاسلامي لتمويل مشاريع </a:t>
            </a:r>
            <a:r>
              <a:rPr lang="ar-SA" dirty="0" smtClean="0"/>
              <a:t>المؤسسة. وأمر </a:t>
            </a:r>
            <a:r>
              <a:rPr lang="ar-SA" dirty="0"/>
              <a:t>سموه </a:t>
            </a:r>
            <a:r>
              <a:rPr lang="ar-SA" dirty="0" smtClean="0"/>
              <a:t>كافة الدوائر الحكومية وشبه الحكومية بتخصيص </a:t>
            </a:r>
            <a:r>
              <a:rPr lang="ar-SA" dirty="0"/>
              <a:t>نسبة لا تقل عن 5% من مشترياتها ولوازم مشاريعها وخدماتها لصالح مشاريع الشباب المسجلة لدى المؤسسة من اجل تأمين قنوات تسويق مضمونة لمنتجات المشاريع الاستثمارية التي ستطبق في اعمالها ارفع المعايير العالمية وتسعى لتحقيق اعلى درجات الجودة والقدرة التنافسية</a:t>
            </a:r>
            <a:endParaRPr lang="ar-SA" b="1"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w="9525">
            <a:solidFill>
              <a:srgbClr val="D1D0C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fontAlgn="base">
              <a:spcBef>
                <a:spcPct val="20000"/>
              </a:spcBef>
              <a:spcAft>
                <a:spcPct val="0"/>
              </a:spcAft>
              <a:buClr>
                <a:srgbClr val="AD0101"/>
              </a:buClr>
              <a:buSzPct val="100000"/>
            </a:pPr>
            <a:r>
              <a:rPr lang="ar-SA" dirty="0" smtClean="0"/>
              <a:t>صاحب </a:t>
            </a:r>
            <a:r>
              <a:rPr lang="ar-SA" dirty="0"/>
              <a:t>السمو الشيخ محمد بن راشد آل   </a:t>
            </a:r>
            <a:r>
              <a:rPr lang="ar-SA" dirty="0" smtClean="0"/>
              <a:t>مكتوم يأمر بإنشاء مؤسسة </a:t>
            </a:r>
            <a:r>
              <a:rPr lang="ar-SA" dirty="0"/>
              <a:t>محمد بن راشد لدعم مشاريع الشباب </a:t>
            </a:r>
          </a:p>
        </p:txBody>
      </p:sp>
    </p:spTree>
    <p:extLst>
      <p:ext uri="{BB962C8B-B14F-4D97-AF65-F5344CB8AC3E}">
        <p14:creationId xmlns:p14="http://schemas.microsoft.com/office/powerpoint/2010/main" val="25726740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17 يونيو 2001 إطلاق جائزة إبداع للجامعيين في أقسام الاعلام</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52</a:t>
            </a:fld>
            <a:endParaRPr lang="en-US" dirty="0">
              <a:solidFill>
                <a:prstClr val="white"/>
              </a:solidFill>
            </a:endParaRPr>
          </a:p>
        </p:txBody>
      </p:sp>
      <p:sp>
        <p:nvSpPr>
          <p:cNvPr id="5" name="Content Placeholder 4"/>
          <p:cNvSpPr txBox="1">
            <a:spLocks noGrp="1"/>
          </p:cNvSpPr>
          <p:nvPr>
            <p:ph idx="1"/>
          </p:nvPr>
        </p:nvSpPr>
        <p:spPr>
          <a:xfrm>
            <a:off x="304800" y="871680"/>
            <a:ext cx="4876800" cy="3471720"/>
          </a:xfrm>
          <a:prstGeom prst="rect">
            <a:avLst/>
          </a:prstGeom>
          <a:noFill/>
          <a:ln>
            <a:noFill/>
          </a:ln>
        </p:spPr>
        <p:txBody>
          <a:bodyPr wrap="square" rtlCol="0">
            <a:spAutoFit/>
          </a:bodyPr>
          <a:lstStyle/>
          <a:p>
            <a:pPr indent="0" algn="just">
              <a:lnSpc>
                <a:spcPct val="150000"/>
              </a:lnSpc>
              <a:buNone/>
            </a:pPr>
            <a:r>
              <a:rPr lang="ar-SA" dirty="0" smtClean="0"/>
              <a:t>بناءً </a:t>
            </a:r>
            <a:r>
              <a:rPr lang="ar-SA" dirty="0"/>
              <a:t>على توجيهات من </a:t>
            </a:r>
            <a:r>
              <a:rPr lang="ar-SA" dirty="0" smtClean="0"/>
              <a:t>صاحب السمو </a:t>
            </a:r>
            <a:r>
              <a:rPr lang="ar-SA" dirty="0"/>
              <a:t>الشيخ محمد بن راشد آل </a:t>
            </a:r>
            <a:r>
              <a:rPr lang="ar-SA" dirty="0" smtClean="0"/>
              <a:t>مكتوم، </a:t>
            </a:r>
            <a:r>
              <a:rPr lang="ar-SA" dirty="0"/>
              <a:t>بصفته ولي عهد دبي وزير الدفاع آنذاك، </a:t>
            </a:r>
            <a:r>
              <a:rPr lang="ar-SA" dirty="0" smtClean="0"/>
              <a:t>أعلنت </a:t>
            </a:r>
            <a:r>
              <a:rPr lang="ar-SA" dirty="0"/>
              <a:t>مدينة دبي للإعلام </a:t>
            </a:r>
            <a:r>
              <a:rPr lang="ar-SA" dirty="0" smtClean="0"/>
              <a:t>عن </a:t>
            </a:r>
            <a:r>
              <a:rPr lang="ar-SA" dirty="0"/>
              <a:t>إطلاق جائزة إبداع </a:t>
            </a:r>
            <a:r>
              <a:rPr lang="ar-SA" dirty="0" smtClean="0"/>
              <a:t>للطلاب </a:t>
            </a:r>
            <a:r>
              <a:rPr lang="en-US" dirty="0"/>
              <a:t>بهدف تحفيز الطاقات الإبداعية وتشجيع أساليب التفكير الخلاقة لدى الأجيال الشابة من المتخصصين في المجال الإعلامي</a:t>
            </a:r>
            <a:r>
              <a:rPr lang="en-US" dirty="0" smtClean="0"/>
              <a:t>.</a:t>
            </a:r>
            <a:endParaRPr lang="ar-SA" dirty="0" smtClean="0"/>
          </a:p>
          <a:p>
            <a:pPr indent="0" algn="just">
              <a:lnSpc>
                <a:spcPct val="150000"/>
              </a:lnSpc>
              <a:buNone/>
            </a:pPr>
            <a:r>
              <a:rPr lang="ar-SA" dirty="0" smtClean="0"/>
              <a:t>تتكون الجائزة من سبع </a:t>
            </a:r>
            <a:r>
              <a:rPr lang="en-US" dirty="0" smtClean="0"/>
              <a:t>مجالات إعلامية وهي </a:t>
            </a:r>
            <a:r>
              <a:rPr lang="en-US" dirty="0"/>
              <a:t>الإذاعة والتلفزيون والسينما والصحافة والتصوير الفوتوغرافي والتصميمات الإلكترونية </a:t>
            </a:r>
            <a:r>
              <a:rPr lang="ar-SA" dirty="0" smtClean="0"/>
              <a:t>(</a:t>
            </a:r>
            <a:r>
              <a:rPr lang="en-US" dirty="0" smtClean="0"/>
              <a:t>الجرافيك</a:t>
            </a:r>
            <a:r>
              <a:rPr lang="ar-SA" dirty="0" smtClean="0"/>
              <a:t>)</a:t>
            </a:r>
            <a:r>
              <a:rPr lang="en-US" dirty="0" smtClean="0"/>
              <a:t> </a:t>
            </a:r>
            <a:r>
              <a:rPr lang="en-US" dirty="0"/>
              <a:t>والإعلان </a:t>
            </a:r>
            <a:endParaRPr lang="ar-SA"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a:t>
            </a:r>
            <a:r>
              <a:rPr lang="ar-SA" dirty="0"/>
              <a:t>السمو الشيخ محمد بن راشد آل   </a:t>
            </a:r>
            <a:r>
              <a:rPr lang="ar-SA" dirty="0" smtClean="0"/>
              <a:t>مكتوم يأمر بإطلاق </a:t>
            </a:r>
            <a:r>
              <a:rPr lang="ar-SA" dirty="0"/>
              <a:t>جائزة </a:t>
            </a:r>
            <a:r>
              <a:rPr lang="ar-SA" dirty="0" smtClean="0"/>
              <a:t>إبداع</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894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1يوليو 2002مشروع محمد بن راشد لتعليم التكنولوجيا لطلاب الثانوية (دورة </a:t>
            </a:r>
            <a:r>
              <a:rPr lang="en-US" dirty="0"/>
              <a:t>CISCO CCNA</a:t>
            </a:r>
            <a:r>
              <a:rPr lang="ar-SA" dirty="0"/>
              <a:t>)</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53</a:t>
            </a:fld>
            <a:endParaRPr lang="en-US" dirty="0">
              <a:solidFill>
                <a:prstClr val="white"/>
              </a:solidFill>
            </a:endParaRPr>
          </a:p>
        </p:txBody>
      </p:sp>
      <p:sp>
        <p:nvSpPr>
          <p:cNvPr id="6" name="Content Placeholder 2"/>
          <p:cNvSpPr>
            <a:spLocks noGrp="1"/>
          </p:cNvSpPr>
          <p:nvPr>
            <p:ph idx="1"/>
          </p:nvPr>
        </p:nvSpPr>
        <p:spPr>
          <a:xfrm>
            <a:off x="228600" y="838200"/>
            <a:ext cx="5029200" cy="5791200"/>
          </a:xfrm>
          <a:ln>
            <a:noFill/>
          </a:ln>
        </p:spPr>
        <p:txBody>
          <a:bodyPr/>
          <a:lstStyle/>
          <a:p>
            <a:pPr indent="0" algn="just">
              <a:lnSpc>
                <a:spcPct val="150000"/>
              </a:lnSpc>
              <a:buNone/>
            </a:pPr>
            <a:r>
              <a:rPr lang="ar-SA" dirty="0" smtClean="0"/>
              <a:t>بتوجيهات من صاحب السمو </a:t>
            </a:r>
            <a:r>
              <a:rPr lang="ar-SA" dirty="0"/>
              <a:t>الشيخ محمد بن راشد آل مكتوم</a:t>
            </a:r>
            <a:r>
              <a:rPr lang="ar-SA" dirty="0" smtClean="0"/>
              <a:t>، </a:t>
            </a:r>
            <a:r>
              <a:rPr lang="ar-SA" dirty="0"/>
              <a:t>بصفته ولي عهد دبي وزير الدفاع آنذاك، </a:t>
            </a:r>
            <a:r>
              <a:rPr lang="ar-SA" dirty="0" smtClean="0"/>
              <a:t>أقام مشروع محمد بن راشد </a:t>
            </a:r>
            <a:r>
              <a:rPr lang="ar-SA" b="1" dirty="0" smtClean="0"/>
              <a:t>دورة </a:t>
            </a:r>
            <a:r>
              <a:rPr lang="ar-SA" b="1" dirty="0"/>
              <a:t>سيسكو </a:t>
            </a:r>
            <a:r>
              <a:rPr lang="ar-SA" b="1" dirty="0" smtClean="0"/>
              <a:t>التي </a:t>
            </a:r>
            <a:r>
              <a:rPr lang="ar-SA" b="1" dirty="0"/>
              <a:t>تعد الأولى من نوعها في الشرق الأوسط </a:t>
            </a:r>
            <a:r>
              <a:rPr lang="ar-SA" dirty="0"/>
              <a:t>قياساً للمرحلة العمرية للطلاب الذين يحصلون عليها، حيث درج على ان يدرسها طلاب </a:t>
            </a:r>
            <a:r>
              <a:rPr lang="ar-SA" dirty="0" smtClean="0"/>
              <a:t>الجامعات</a:t>
            </a:r>
          </a:p>
          <a:p>
            <a:pPr indent="0" algn="just">
              <a:lnSpc>
                <a:spcPct val="150000"/>
              </a:lnSpc>
              <a:buNone/>
            </a:pPr>
            <a:r>
              <a:rPr lang="ar-SA" dirty="0" smtClean="0"/>
              <a:t>وتم اختيار الطلاب </a:t>
            </a:r>
            <a:r>
              <a:rPr lang="ar-SA" dirty="0"/>
              <a:t>النابهين </a:t>
            </a:r>
            <a:r>
              <a:rPr lang="ar-SA" dirty="0" smtClean="0"/>
              <a:t>من </a:t>
            </a:r>
            <a:r>
              <a:rPr lang="ar-SA" dirty="0"/>
              <a:t>بين الآلاف لهذه الدورة، </a:t>
            </a:r>
            <a:r>
              <a:rPr lang="ar-SA" dirty="0" smtClean="0"/>
              <a:t>وتعد اكثر </a:t>
            </a:r>
            <a:r>
              <a:rPr lang="ar-SA" dirty="0"/>
              <a:t>الدورات تقدماً في علوم شبكات الكمبيوتر، وهي عبارة عن 80 ساعة مكثفة تعطي الطالب الخبرة العملية والنظرية بشكل يهيئه أو يعطيه القدرة على تصميم شبكات الكمبيوتر في كل المجالات العملية. </a:t>
            </a:r>
            <a:r>
              <a:rPr lang="ar-SA" dirty="0" smtClean="0"/>
              <a:t>مدة الدورة اربعة </a:t>
            </a:r>
            <a:r>
              <a:rPr lang="ar-SA" dirty="0"/>
              <a:t>أسابيع، بمعدل أربع ساعات يومياً، وهي دراسة مباشرة على الكمبيوتر والامتحانات تتم مباشرة على شبكة الإنترنت في الولايات </a:t>
            </a:r>
            <a:r>
              <a:rPr lang="ar-SA" dirty="0" smtClean="0"/>
              <a:t>المتحدة</a:t>
            </a:r>
            <a:endParaRPr lang="ar-SA" dirty="0"/>
          </a:p>
        </p:txBody>
      </p:sp>
      <p:sp>
        <p:nvSpPr>
          <p:cNvPr id="8" name="TextBox 7"/>
          <p:cNvSpPr txBox="1"/>
          <p:nvPr/>
        </p:nvSpPr>
        <p:spPr>
          <a:xfrm>
            <a:off x="5257800" y="3714072"/>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a:t>
            </a:r>
            <a:r>
              <a:rPr lang="ar-SA" dirty="0"/>
              <a:t>السمو الشيخ محمد بن راشد آل   </a:t>
            </a:r>
            <a:r>
              <a:rPr lang="ar-SA" dirty="0" smtClean="0"/>
              <a:t>مكتوم يأمر بإطلاق </a:t>
            </a:r>
            <a:r>
              <a:rPr lang="ar-SA" dirty="0"/>
              <a:t>مشروع محمد بن راشد لتعليم التكنولوجيا لطلاب الثانوية (دورة </a:t>
            </a:r>
            <a:r>
              <a:rPr lang="en-US" dirty="0"/>
              <a:t>CISCO CCNA</a:t>
            </a:r>
            <a:r>
              <a:rPr lang="ar-SA" dirty="0"/>
              <a:t>)</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301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7 يوليو 2002 أملاكي المشروع الأول لمؤسسة محمد بن راشد لدعم مشاريع الشباب</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54</a:t>
            </a:fld>
            <a:endParaRPr lang="en-US" dirty="0">
              <a:solidFill>
                <a:prstClr val="white"/>
              </a:solidFill>
            </a:endParaRPr>
          </a:p>
        </p:txBody>
      </p:sp>
      <p:sp>
        <p:nvSpPr>
          <p:cNvPr id="7" name="TextBox 6"/>
          <p:cNvSpPr txBox="1"/>
          <p:nvPr/>
        </p:nvSpPr>
        <p:spPr>
          <a:xfrm>
            <a:off x="304800" y="878884"/>
            <a:ext cx="4953000" cy="4302716"/>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بتوجيهات </a:t>
            </a:r>
            <a:r>
              <a:rPr lang="ar-SA" dirty="0"/>
              <a:t>من صاحب السمو الشيخ محمد بن راشد آل مكتوم، بصفته ولي عهد دبي وزير الدفاع آنذاك، </a:t>
            </a:r>
            <a:r>
              <a:rPr lang="ar-SA" dirty="0" smtClean="0"/>
              <a:t>قدمت مؤسسة محمد بن راشد </a:t>
            </a:r>
            <a:r>
              <a:rPr lang="ar-SA" dirty="0"/>
              <a:t>لدعم مشاريع </a:t>
            </a:r>
            <a:r>
              <a:rPr lang="ar-SA" dirty="0" smtClean="0"/>
              <a:t>الشباب مشروع  أملاكي وهو مشروع </a:t>
            </a:r>
            <a:r>
              <a:rPr lang="ar-SA" dirty="0"/>
              <a:t>فريد من نوعه على المستوى الاقليمي والعالمي، </a:t>
            </a:r>
            <a:r>
              <a:rPr lang="ar-SA" dirty="0" smtClean="0"/>
              <a:t>وهو </a:t>
            </a:r>
            <a:r>
              <a:rPr lang="ar-SA" dirty="0"/>
              <a:t>أول مشروع تم تقديمه لمؤسسة محمد بن راشد لدعم مشاريع الشباب، وتم تحويله الى بنك دبي الاسلامي لاتمام اجراءات الدراسة والتمويل. </a:t>
            </a:r>
            <a:endParaRPr lang="ar-SA" dirty="0" smtClean="0"/>
          </a:p>
          <a:p>
            <a:pPr algn="just" rtl="1" fontAlgn="base">
              <a:lnSpc>
                <a:spcPct val="150000"/>
              </a:lnSpc>
              <a:spcBef>
                <a:spcPct val="20000"/>
              </a:spcBef>
              <a:spcAft>
                <a:spcPct val="0"/>
              </a:spcAft>
              <a:buClr>
                <a:srgbClr val="AD0101"/>
              </a:buClr>
              <a:buSzPct val="100000"/>
            </a:pPr>
            <a:r>
              <a:rPr lang="ar-SA" dirty="0" smtClean="0"/>
              <a:t>وفكرة املاكي انتاج </a:t>
            </a:r>
            <a:r>
              <a:rPr lang="ar-SA" dirty="0"/>
              <a:t>وتطوير برنامج الكتروني لادارة شؤون العقارات (بيع ـ شراء ـ تأجير ـ صيانة ـ محاسبة ـ تسويق) بالاعتماد على تقنية الانترنت وذلك من خلال انشاء شركة مساهمة محدودة مقرها مدينة دبي للانترنت. </a:t>
            </a:r>
            <a:endParaRPr lang="en-US" dirty="0"/>
          </a:p>
        </p:txBody>
      </p:sp>
      <p:sp>
        <p:nvSpPr>
          <p:cNvPr id="8" name="TextBox 7"/>
          <p:cNvSpPr txBox="1"/>
          <p:nvPr/>
        </p:nvSpPr>
        <p:spPr>
          <a:xfrm>
            <a:off x="5257800" y="3714072"/>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آل   مكتوم يأمر بإطلاق </a:t>
            </a:r>
            <a:r>
              <a:rPr lang="ar-SA" dirty="0" smtClean="0"/>
              <a:t>مشروع  </a:t>
            </a:r>
            <a:r>
              <a:rPr lang="ar-SA" dirty="0"/>
              <a:t>أملاكي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640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12 اغسطس 2002 </a:t>
            </a:r>
            <a:r>
              <a:rPr lang="en-US" dirty="0"/>
              <a:t>مكتب التسجيل الخاص بالبوابة الالكترونية </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55</a:t>
            </a:fld>
            <a:endParaRPr lang="en-US" dirty="0">
              <a:solidFill>
                <a:prstClr val="white"/>
              </a:solidFill>
            </a:endParaRPr>
          </a:p>
        </p:txBody>
      </p:sp>
      <p:sp>
        <p:nvSpPr>
          <p:cNvPr id="6" name="TextBox 5"/>
          <p:cNvSpPr txBox="1"/>
          <p:nvPr/>
        </p:nvSpPr>
        <p:spPr>
          <a:xfrm>
            <a:off x="304800" y="833180"/>
            <a:ext cx="4953000" cy="4196020"/>
          </a:xfrm>
          <a:prstGeom prst="rect">
            <a:avLst/>
          </a:prstGeom>
          <a:noFill/>
          <a:ln>
            <a:noFill/>
          </a:ln>
        </p:spPr>
        <p:txBody>
          <a:bodyPr wrap="square" rtlCol="0">
            <a:spAutoFit/>
          </a:bodyPr>
          <a:lstStyle/>
          <a:p>
            <a:pPr algn="just" rtl="1">
              <a:lnSpc>
                <a:spcPct val="150000"/>
              </a:lnSpc>
              <a:buClr>
                <a:srgbClr val="C00000"/>
              </a:buClr>
            </a:pPr>
            <a:r>
              <a:rPr lang="ar-SA" dirty="0" smtClean="0"/>
              <a:t>بناءً </a:t>
            </a:r>
            <a:r>
              <a:rPr lang="ar-SA" dirty="0"/>
              <a:t>على توجيهات </a:t>
            </a:r>
            <a:r>
              <a:rPr lang="ar-SA" dirty="0" smtClean="0"/>
              <a:t>صاحب السمو </a:t>
            </a:r>
            <a:r>
              <a:rPr lang="ar-SA" dirty="0"/>
              <a:t>الشيخ محمد بن راشد آل مكتوم بصفته ولي عهد دبي وزير الدفاع آنذاك، </a:t>
            </a:r>
            <a:r>
              <a:rPr lang="ar-SA" dirty="0" smtClean="0"/>
              <a:t>تم </a:t>
            </a:r>
            <a:r>
              <a:rPr lang="en-US" dirty="0" smtClean="0"/>
              <a:t>تدشين </a:t>
            </a:r>
            <a:r>
              <a:rPr lang="en-US" dirty="0"/>
              <a:t>مكتب التسجيل الخاص بالبوابة الالكترونية كما تم الاعلان عن طرح البطاقة الالكترونية التي سيتم اصدارها لمن يطلبها والتي سيتم المرور باستخدامها عبر بوابات الكترونية خاصة من الدخول او الخروج دون المرور على منافذ الجوازات او حتى دون استخدام جوازات السفر. وقد تم تدشين بوابتين الكترونيتين للدخول واخريين للخروج ويمكن لحاملي البطاقات الذكية الالكترونية المرور عبر هذه البوابات باستخدام البطاقة مع البصمة الالكترونية لحامل البطاقة فتقوم البوابة تلقائيا بالسماح </a:t>
            </a:r>
            <a:r>
              <a:rPr lang="en-US" dirty="0" smtClean="0"/>
              <a:t>بالمرور</a:t>
            </a:r>
            <a:endParaRPr lang="en-US" dirty="0"/>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يأمر بإفتتاح </a:t>
            </a:r>
            <a:r>
              <a:rPr lang="en-US" dirty="0" smtClean="0"/>
              <a:t>مكتب </a:t>
            </a:r>
            <a:r>
              <a:rPr lang="en-US" dirty="0"/>
              <a:t>التسجيل الخاص بالبوابة الالكترونية </a:t>
            </a:r>
            <a:endParaRPr lang="ar-S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896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16 سبتمبر 2002 </a:t>
            </a:r>
            <a:r>
              <a:rPr lang="ar-SA" dirty="0" smtClean="0"/>
              <a:t>مركز </a:t>
            </a:r>
            <a:r>
              <a:rPr lang="ar-SA" dirty="0"/>
              <a:t>دبي للسلع والمعادن</a:t>
            </a:r>
            <a:endParaRPr lang="ar-SA" sz="1050"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56</a:t>
            </a:fld>
            <a:endParaRPr lang="en-US" dirty="0">
              <a:solidFill>
                <a:prstClr val="white"/>
              </a:solidFill>
            </a:endParaRPr>
          </a:p>
        </p:txBody>
      </p:sp>
      <p:sp>
        <p:nvSpPr>
          <p:cNvPr id="8" name="TextBox 7"/>
          <p:cNvSpPr txBox="1"/>
          <p:nvPr/>
        </p:nvSpPr>
        <p:spPr>
          <a:xfrm>
            <a:off x="304801" y="860475"/>
            <a:ext cx="4952999" cy="2949525"/>
          </a:xfrm>
          <a:prstGeom prst="rect">
            <a:avLst/>
          </a:prstGeom>
          <a:noFill/>
          <a:ln>
            <a:noFill/>
          </a:ln>
        </p:spPr>
        <p:txBody>
          <a:bodyPr wrap="square" rtlCol="0">
            <a:spAutoFit/>
          </a:bodyPr>
          <a:lstStyle/>
          <a:p>
            <a:pPr algn="just" rtl="1">
              <a:lnSpc>
                <a:spcPct val="150000"/>
              </a:lnSpc>
            </a:pPr>
            <a:r>
              <a:rPr lang="ar-SA" dirty="0" smtClean="0"/>
              <a:t>أصدر صاحب السمو الشيخ </a:t>
            </a:r>
            <a:r>
              <a:rPr lang="ar-SA" dirty="0"/>
              <a:t>محمد بن راشد آل مكتوم</a:t>
            </a:r>
            <a:r>
              <a:rPr lang="ar-SA" dirty="0" smtClean="0"/>
              <a:t>، </a:t>
            </a:r>
            <a:r>
              <a:rPr lang="ar-SA" dirty="0"/>
              <a:t>بصفته ولي عهد دبي وزير الدفاع آنذاك، قراراً بإنشاء مركز دبي للسلع </a:t>
            </a:r>
            <a:r>
              <a:rPr lang="ar-SA" dirty="0" smtClean="0"/>
              <a:t>والمعادن</a:t>
            </a:r>
          </a:p>
          <a:p>
            <a:pPr algn="just" rtl="1">
              <a:lnSpc>
                <a:spcPct val="150000"/>
              </a:lnSpc>
            </a:pPr>
            <a:r>
              <a:rPr lang="ar-SA" dirty="0" smtClean="0"/>
              <a:t>تم انشاء المركز بهدف </a:t>
            </a:r>
            <a:r>
              <a:rPr lang="ar-SA" dirty="0"/>
              <a:t>تعزيز تجارة السلع عبر الإمارة، وذلك من خلال توفير البنية التحتية والخدمات والمنتجات المالية ومنصة السوق المساندة التي صممت خصيصاً لتمنح الشركات العالمية الثقة لمباشرة أعمالها من المنطقة الحرة لأبراج بحيرات </a:t>
            </a:r>
            <a:r>
              <a:rPr lang="ar-SA" dirty="0" smtClean="0"/>
              <a:t>جميرا</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يصدر قرار بإنشاء </a:t>
            </a:r>
            <a:r>
              <a:rPr lang="ar-SA" dirty="0"/>
              <a:t>مركز دبي للسلع والمعادن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28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30 سبتمبر 2002 الكلية الالكترونية للجودة الشاملة بشرطة دبي (جامعة حمدان بن محمدالالكترونية)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57</a:t>
            </a:fld>
            <a:endParaRPr lang="en-US" dirty="0">
              <a:solidFill>
                <a:prstClr val="white"/>
              </a:solidFill>
            </a:endParaRPr>
          </a:p>
        </p:txBody>
      </p:sp>
      <p:sp>
        <p:nvSpPr>
          <p:cNvPr id="9" name="TextBox 8"/>
          <p:cNvSpPr txBox="1"/>
          <p:nvPr/>
        </p:nvSpPr>
        <p:spPr>
          <a:xfrm>
            <a:off x="381001" y="838200"/>
            <a:ext cx="4800599" cy="2949525"/>
          </a:xfrm>
          <a:prstGeom prst="rect">
            <a:avLst/>
          </a:prstGeom>
          <a:noFill/>
          <a:ln>
            <a:noFill/>
          </a:ln>
        </p:spPr>
        <p:txBody>
          <a:bodyPr wrap="square" rtlCol="0">
            <a:spAutoFit/>
          </a:bodyPr>
          <a:lstStyle/>
          <a:p>
            <a:pPr algn="just" rtl="1">
              <a:lnSpc>
                <a:spcPct val="150000"/>
              </a:lnSpc>
            </a:pPr>
            <a:r>
              <a:rPr lang="ar-SA" dirty="0" smtClean="0"/>
              <a:t>دشن صاحب السمو </a:t>
            </a:r>
            <a:r>
              <a:rPr lang="ar-SA" dirty="0"/>
              <a:t>الشيخ محمد بن راشد آل مكتوم بصفته ولي عهد دبي وزير الدفاع آنذاك، الكلية </a:t>
            </a:r>
            <a:r>
              <a:rPr lang="ar-SA" dirty="0" smtClean="0"/>
              <a:t>الالكترونية للجودة الشاملة.  </a:t>
            </a:r>
          </a:p>
          <a:p>
            <a:pPr algn="just" rtl="1">
              <a:lnSpc>
                <a:spcPct val="150000"/>
              </a:lnSpc>
            </a:pPr>
            <a:r>
              <a:rPr lang="ar-SA" dirty="0" smtClean="0"/>
              <a:t>الكلية </a:t>
            </a:r>
            <a:r>
              <a:rPr lang="ar-SA" dirty="0"/>
              <a:t>تعتبر أول كلية متخصصة في تدريس الجودة الشاملة على مستوى المنطقة بحيث لا يقتصر الالتحاق بها على رجال الأمن او السلك العسكري وليس بالضرورة ان يكون الملتحق بها من الحاصلين على شهادة علمية عليا، فبإستطاعة اي فرد الالتحاق بالدراسة </a:t>
            </a:r>
            <a:r>
              <a:rPr lang="ar-SA" dirty="0" smtClean="0"/>
              <a:t>بها</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يدشن </a:t>
            </a:r>
            <a:r>
              <a:rPr lang="ar-SA" dirty="0"/>
              <a:t>الكلية الالكترونية للجودة </a:t>
            </a:r>
            <a:r>
              <a:rPr lang="ar-SA" dirty="0" smtClean="0"/>
              <a:t>الشاملة</a:t>
            </a:r>
            <a:endParaRPr lang="ar-SA"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76" t="10276" r="16111" b="22583"/>
          <a:stretch/>
        </p:blipFill>
        <p:spPr bwMode="auto">
          <a:xfrm>
            <a:off x="5257800" y="990600"/>
            <a:ext cx="37338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5748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6 اكتوبر 2002 افتتاح معرض ومؤتمر تنفيذ القانون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58</a:t>
            </a:fld>
            <a:endParaRPr lang="en-US" dirty="0">
              <a:solidFill>
                <a:prstClr val="white"/>
              </a:solidFill>
            </a:endParaRPr>
          </a:p>
        </p:txBody>
      </p:sp>
      <p:sp>
        <p:nvSpPr>
          <p:cNvPr id="9" name="Content Placeholder 2"/>
          <p:cNvSpPr>
            <a:spLocks noGrp="1"/>
          </p:cNvSpPr>
          <p:nvPr>
            <p:ph idx="1"/>
          </p:nvPr>
        </p:nvSpPr>
        <p:spPr>
          <a:xfrm>
            <a:off x="304800" y="838200"/>
            <a:ext cx="4953000" cy="5638800"/>
          </a:xfrm>
          <a:ln>
            <a:noFill/>
          </a:ln>
        </p:spPr>
        <p:txBody>
          <a:bodyPr/>
          <a:lstStyle/>
          <a:p>
            <a:pPr indent="0" algn="just">
              <a:lnSpc>
                <a:spcPct val="150000"/>
              </a:lnSpc>
              <a:buNone/>
            </a:pPr>
            <a:r>
              <a:rPr lang="ar-SA" dirty="0" smtClean="0"/>
              <a:t>تحت رعاية صاحب السمو </a:t>
            </a:r>
            <a:r>
              <a:rPr lang="ar-SA" dirty="0"/>
              <a:t>الشيخ محمد بن راشد آل مكتوم بصفته ولي عهد دبي وزير الدفاع آنذاك، </a:t>
            </a:r>
            <a:r>
              <a:rPr lang="ar-SA" dirty="0" smtClean="0"/>
              <a:t>تم افتتاح فعاليات </a:t>
            </a:r>
            <a:r>
              <a:rPr lang="ar-SA" dirty="0"/>
              <a:t>معرض ومؤتمر الشرق الاوسط للشرطة وتنفيذ القانون (ميبلكس) </a:t>
            </a:r>
            <a:endParaRPr lang="ar-SA" dirty="0" smtClean="0"/>
          </a:p>
          <a:p>
            <a:pPr indent="0" algn="just">
              <a:lnSpc>
                <a:spcPct val="150000"/>
              </a:lnSpc>
              <a:buNone/>
            </a:pPr>
            <a:r>
              <a:rPr lang="ar-SA" dirty="0" smtClean="0"/>
              <a:t>شارك </a:t>
            </a:r>
            <a:r>
              <a:rPr lang="ar-SA" dirty="0"/>
              <a:t>فيه ما يقارب من 80 شركة </a:t>
            </a:r>
            <a:r>
              <a:rPr lang="ar-SA" dirty="0" smtClean="0"/>
              <a:t>عالمية. </a:t>
            </a:r>
            <a:r>
              <a:rPr lang="ar-SA" b="1" dirty="0" smtClean="0"/>
              <a:t>ويعد </a:t>
            </a:r>
            <a:r>
              <a:rPr lang="ar-SA" b="1" dirty="0"/>
              <a:t>المعرض الاول من نوعه في الامارات، </a:t>
            </a:r>
            <a:r>
              <a:rPr lang="ar-SA" dirty="0"/>
              <a:t>ويشكل تظاهرة امنية تخدم كافة المؤسسات العاملة في مجال الامن والسلامة داخل الدولة وخارجها، </a:t>
            </a:r>
            <a:r>
              <a:rPr lang="ar-SA" dirty="0" smtClean="0"/>
              <a:t>حضر الحفل كبار </a:t>
            </a:r>
            <a:r>
              <a:rPr lang="ar-SA" dirty="0"/>
              <a:t>المسؤولين بوزارة الداخلية وادارات الشرطة والاتصالات والعديد من المؤسسات المحلية، </a:t>
            </a:r>
            <a:r>
              <a:rPr lang="ar-SA" dirty="0" smtClean="0"/>
              <a:t>وعدد </a:t>
            </a:r>
            <a:r>
              <a:rPr lang="ar-SA" dirty="0"/>
              <a:t>من المسؤولين من الدول الخليجية والعربية، </a:t>
            </a:r>
            <a:r>
              <a:rPr lang="ar-SA" dirty="0" smtClean="0"/>
              <a:t>وتميز </a:t>
            </a:r>
            <a:r>
              <a:rPr lang="ar-SA" dirty="0"/>
              <a:t>المعرض بعقد مؤتمر على هامشه </a:t>
            </a:r>
            <a:r>
              <a:rPr lang="ar-SA" dirty="0" smtClean="0"/>
              <a:t>تم تقيدم العديد </a:t>
            </a:r>
            <a:r>
              <a:rPr lang="ar-SA" dirty="0"/>
              <a:t>من اوراق العمل التي تتعلق بالجوانب الامنية يصاحبها تطبيق واقعي على أرض الميدان لقياس مدى ملاءمة تلك الدراسات واوراق العمل لتطبيقها وقياس </a:t>
            </a:r>
            <a:r>
              <a:rPr lang="ar-SA" dirty="0" smtClean="0"/>
              <a:t>نجاحها</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معرض </a:t>
            </a:r>
            <a:r>
              <a:rPr lang="ar-SA" dirty="0"/>
              <a:t>ومؤتمر تنفيذ القانون</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038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14 – 15 اكتوبر 2002 أول قمة عربية لتكنولوجيا المعلومات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59</a:t>
            </a:fld>
            <a:endParaRPr lang="en-US" dirty="0">
              <a:solidFill>
                <a:prstClr val="white"/>
              </a:solidFill>
            </a:endParaRPr>
          </a:p>
        </p:txBody>
      </p:sp>
      <p:sp>
        <p:nvSpPr>
          <p:cNvPr id="7" name="TextBox 6"/>
          <p:cNvSpPr txBox="1"/>
          <p:nvPr/>
        </p:nvSpPr>
        <p:spPr>
          <a:xfrm>
            <a:off x="228600" y="798681"/>
            <a:ext cx="5029200" cy="4611519"/>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تم </a:t>
            </a:r>
            <a:r>
              <a:rPr lang="ar-SA" dirty="0" smtClean="0"/>
              <a:t>تنظيم القمة </a:t>
            </a:r>
            <a:r>
              <a:rPr lang="ar-SA" dirty="0"/>
              <a:t>العربية الأولى لتكنولوجيا المعلومات في العالم العربي، وذلك تنفيذاً للاقتراح الذي قدمته دولة الامارات خلال القمة العربية التي عقدت </a:t>
            </a:r>
            <a:r>
              <a:rPr lang="ar-SA" dirty="0" smtClean="0"/>
              <a:t>في </a:t>
            </a:r>
            <a:r>
              <a:rPr lang="ar-SA" dirty="0"/>
              <a:t>العاصمة الاردنية عمان. </a:t>
            </a:r>
            <a:r>
              <a:rPr lang="ar-SA" dirty="0" smtClean="0"/>
              <a:t>يهدف المؤتمر إلى </a:t>
            </a:r>
            <a:r>
              <a:rPr lang="ar-SA" dirty="0"/>
              <a:t>المساعدة في تطوير معالجة مشتركة لدعم نمو صناعة تكنولوجيا المعلومات في المنطقة. </a:t>
            </a:r>
            <a:r>
              <a:rPr lang="ar-SA" dirty="0" smtClean="0"/>
              <a:t>حضر المؤتمرعدد </a:t>
            </a:r>
            <a:r>
              <a:rPr lang="ar-SA" dirty="0"/>
              <a:t>من صانعي سياسة تكنولوجيا المعلومات ومديري تكنولوجيا المعلومات من القطاعين العام والخاص ومديري الشركات وخبراء </a:t>
            </a:r>
            <a:r>
              <a:rPr lang="ar-SA" dirty="0" smtClean="0"/>
              <a:t>التكنولوجيا. وتحدث </a:t>
            </a:r>
            <a:r>
              <a:rPr lang="ar-SA" dirty="0"/>
              <a:t>في المؤتمر ابرز خبراء تكنولوجيا المعلومات الذين </a:t>
            </a:r>
            <a:r>
              <a:rPr lang="ar-SA" dirty="0" smtClean="0"/>
              <a:t>قدموا </a:t>
            </a:r>
            <a:r>
              <a:rPr lang="ar-SA" dirty="0"/>
              <a:t>حلولاً عملية وواقعية عالمية للمشاكل التي تواجه صناعة تكنولوجيا المعلومات في المنطقة</a:t>
            </a:r>
            <a:r>
              <a:rPr lang="ar-SA" dirty="0" smtClean="0"/>
              <a:t>.</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37338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أول قمة عربية لتكنولوجيا المعلومات </a:t>
            </a:r>
          </a:p>
        </p:txBody>
      </p:sp>
    </p:spTree>
    <p:extLst>
      <p:ext uri="{BB962C8B-B14F-4D97-AF65-F5344CB8AC3E}">
        <p14:creationId xmlns:p14="http://schemas.microsoft.com/office/powerpoint/2010/main" val="248071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383" y="838200"/>
            <a:ext cx="5046617" cy="4922122"/>
          </a:xfrm>
          <a:ln>
            <a:noFill/>
          </a:ln>
        </p:spPr>
        <p:txBody>
          <a:bodyPr/>
          <a:lstStyle/>
          <a:p>
            <a:pPr indent="0" algn="just">
              <a:lnSpc>
                <a:spcPct val="150000"/>
              </a:lnSpc>
              <a:buNone/>
            </a:pPr>
            <a:r>
              <a:rPr lang="ar-SA" dirty="0" smtClean="0"/>
              <a:t>بجانب مسؤولية صاحب السمو الشيخ محمد بن راشد آل مكتوم في مشروع طيران الامارات، </a:t>
            </a:r>
            <a:r>
              <a:rPr lang="ar-SA" dirty="0"/>
              <a:t>تولى </a:t>
            </a:r>
            <a:r>
              <a:rPr lang="ar-SA" dirty="0" smtClean="0"/>
              <a:t>سموه ايضا مسؤولية </a:t>
            </a:r>
            <a:r>
              <a:rPr lang="ar-SA" dirty="0"/>
              <a:t>منطقة جبل علي الحرة وهي منطقة صناعية مقرها الميناء وتتركز حول ميناء جبل علي. </a:t>
            </a:r>
            <a:endParaRPr lang="ar-SA" dirty="0" smtClean="0"/>
          </a:p>
          <a:p>
            <a:pPr indent="0" algn="just">
              <a:lnSpc>
                <a:spcPct val="150000"/>
              </a:lnSpc>
              <a:buNone/>
            </a:pPr>
            <a:r>
              <a:rPr lang="ar-SA" dirty="0" smtClean="0"/>
              <a:t>وكان </a:t>
            </a:r>
            <a:r>
              <a:rPr lang="ar-SA" dirty="0"/>
              <a:t>من أهم النقاط التي </a:t>
            </a:r>
            <a:r>
              <a:rPr lang="ar-SA" dirty="0" smtClean="0"/>
              <a:t>كان يشدد </a:t>
            </a:r>
            <a:r>
              <a:rPr lang="ar-SA" dirty="0"/>
              <a:t>عليها </a:t>
            </a:r>
            <a:r>
              <a:rPr lang="ar-SA" dirty="0" smtClean="0"/>
              <a:t>صاحب السمو الشيخ </a:t>
            </a:r>
            <a:r>
              <a:rPr lang="ar-SA" dirty="0"/>
              <a:t>محمد </a:t>
            </a:r>
            <a:r>
              <a:rPr lang="ar-SA" dirty="0" smtClean="0"/>
              <a:t>بن راشد آل مكتوم عند استلامه مسؤولية جبل علي هو الحاجة </a:t>
            </a:r>
            <a:r>
              <a:rPr lang="ar-SA" dirty="0"/>
              <a:t>إلى تبسيط </a:t>
            </a:r>
            <a:r>
              <a:rPr lang="ar-SA" dirty="0" smtClean="0"/>
              <a:t>الأمور</a:t>
            </a:r>
          </a:p>
          <a:p>
            <a:pPr indent="0" algn="just">
              <a:lnSpc>
                <a:spcPct val="150000"/>
              </a:lnSpc>
              <a:buNone/>
            </a:pPr>
            <a:r>
              <a:rPr lang="ar-SA" dirty="0" smtClean="0"/>
              <a:t>سموه كان حريصًا </a:t>
            </a:r>
            <a:r>
              <a:rPr lang="ar-SA" dirty="0"/>
              <a:t>على ضمان أن تخدم منطقة جبل علي الحرة أفضل بنية تحتية، </a:t>
            </a:r>
            <a:r>
              <a:rPr lang="ar-SA" dirty="0" smtClean="0"/>
              <a:t>حتي يتم تقديم </a:t>
            </a:r>
            <a:r>
              <a:rPr lang="ar-SA" dirty="0"/>
              <a:t>أفضل الخدمات </a:t>
            </a:r>
            <a:r>
              <a:rPr lang="ar-SA" dirty="0" smtClean="0"/>
              <a:t>الممكنة للشركات في ذلك الوقت. </a:t>
            </a:r>
            <a:endParaRPr lang="ar-SA" b="1"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a:t>
            </a:fld>
            <a:endParaRPr lang="en-US" dirty="0">
              <a:solidFill>
                <a:prstClr val="white"/>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914400"/>
            <a:ext cx="3690581" cy="2590800"/>
          </a:xfrm>
          <a:prstGeom prst="rect">
            <a:avLst/>
          </a:prstGeom>
          <a:solidFill>
            <a:srgbClr val="D1D0CD"/>
          </a:solidFill>
          <a:ln w="9525">
            <a:solidFill>
              <a:srgbClr val="D1D0CD"/>
            </a:solidFill>
            <a:miter lim="800000"/>
            <a:headEnd/>
            <a:tailEnd/>
          </a:ln>
          <a:effectLst/>
          <a:extLst/>
        </p:spPr>
      </p:pic>
      <p:sp>
        <p:nvSpPr>
          <p:cNvPr id="5" name="TextBox 4"/>
          <p:cNvSpPr txBox="1"/>
          <p:nvPr/>
        </p:nvSpPr>
        <p:spPr>
          <a:xfrm>
            <a:off x="5334000" y="3559314"/>
            <a:ext cx="3690582"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آل مكتوم</a:t>
            </a:r>
            <a:r>
              <a:rPr lang="ar-SA" dirty="0" smtClean="0"/>
              <a:t> </a:t>
            </a:r>
            <a:r>
              <a:rPr lang="ar-SA" dirty="0"/>
              <a:t>يتفقد مصنع في منطقة جبل علي </a:t>
            </a:r>
            <a:endParaRPr lang="en-US" dirty="0"/>
          </a:p>
        </p:txBody>
      </p:sp>
      <p:sp>
        <p:nvSpPr>
          <p:cNvPr id="12" name="Title 1"/>
          <p:cNvSpPr>
            <a:spLocks noGrp="1"/>
          </p:cNvSpPr>
          <p:nvPr>
            <p:ph type="title"/>
          </p:nvPr>
        </p:nvSpPr>
        <p:spPr>
          <a:xfrm>
            <a:off x="396240" y="76200"/>
            <a:ext cx="8595360" cy="685800"/>
          </a:xfrm>
        </p:spPr>
        <p:txBody>
          <a:bodyPr/>
          <a:lstStyle/>
          <a:p>
            <a:pPr>
              <a:lnSpc>
                <a:spcPct val="150000"/>
              </a:lnSpc>
            </a:pPr>
            <a:r>
              <a:rPr lang="ar-SA" dirty="0"/>
              <a:t>1985 </a:t>
            </a:r>
            <a:r>
              <a:rPr lang="ar-SA" dirty="0" smtClean="0"/>
              <a:t>منطقة </a:t>
            </a:r>
            <a:r>
              <a:rPr lang="ar-SA" dirty="0"/>
              <a:t>جبل علي الحرة </a:t>
            </a:r>
          </a:p>
        </p:txBody>
      </p:sp>
    </p:spTree>
    <p:extLst>
      <p:ext uri="{BB962C8B-B14F-4D97-AF65-F5344CB8AC3E}">
        <p14:creationId xmlns:p14="http://schemas.microsoft.com/office/powerpoint/2010/main" val="21533211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29 ديسمبر 2002 افتتاح المقر الرسمي لمؤسسة محمد بن راشد لدعم مشاريع الشباب</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60</a:t>
            </a:fld>
            <a:endParaRPr lang="en-US" dirty="0">
              <a:solidFill>
                <a:prstClr val="white"/>
              </a:solidFill>
            </a:endParaRPr>
          </a:p>
        </p:txBody>
      </p:sp>
      <p:sp>
        <p:nvSpPr>
          <p:cNvPr id="7" name="Content Placeholder 2"/>
          <p:cNvSpPr>
            <a:spLocks noGrp="1"/>
          </p:cNvSpPr>
          <p:nvPr>
            <p:ph idx="1"/>
          </p:nvPr>
        </p:nvSpPr>
        <p:spPr>
          <a:xfrm>
            <a:off x="381000" y="870433"/>
            <a:ext cx="4876800" cy="4996967"/>
          </a:xfrm>
          <a:ln>
            <a:noFill/>
          </a:ln>
        </p:spPr>
        <p:txBody>
          <a:bodyPr/>
          <a:lstStyle/>
          <a:p>
            <a:pPr indent="0" algn="just">
              <a:lnSpc>
                <a:spcPct val="150000"/>
              </a:lnSpc>
              <a:buNone/>
            </a:pPr>
            <a:r>
              <a:rPr lang="ar-SA" dirty="0" smtClean="0"/>
              <a:t>افتتح </a:t>
            </a:r>
            <a:r>
              <a:rPr lang="ar-SA" dirty="0"/>
              <a:t>صاحب السمو الشيخ محمد بن راشد آل مكتوم بصفته ولي عهد دبي وزير الدفاع آنذاك، </a:t>
            </a:r>
            <a:r>
              <a:rPr lang="ar-SA" dirty="0" smtClean="0"/>
              <a:t>المقر الرسمي لمؤسسة محمد بن راشد لدعم مشاريع الشباب </a:t>
            </a:r>
          </a:p>
          <a:p>
            <a:pPr indent="0" algn="just">
              <a:lnSpc>
                <a:spcPct val="150000"/>
              </a:lnSpc>
              <a:buNone/>
            </a:pPr>
            <a:r>
              <a:rPr lang="ar-SA" dirty="0" smtClean="0"/>
              <a:t>تم </a:t>
            </a:r>
            <a:r>
              <a:rPr lang="ar-SA" dirty="0"/>
              <a:t>إنشاء مؤسسة محمد بن راشد لدعم مشاريع الشباب بمبادرة من </a:t>
            </a:r>
            <a:r>
              <a:rPr lang="ar-SA" dirty="0" smtClean="0"/>
              <a:t>سموه وذلك </a:t>
            </a:r>
            <a:r>
              <a:rPr lang="ar-SA" dirty="0"/>
              <a:t>بهدف تحفيز روح الإبداع ونشر ثقافة ريادة الأعمال باعتبارها ركيزة أساسية للتنمية الاقتصادية في </a:t>
            </a:r>
            <a:r>
              <a:rPr lang="ar-SA" dirty="0" smtClean="0"/>
              <a:t>دبي.</a:t>
            </a:r>
            <a:endParaRPr lang="ar-SA" dirty="0"/>
          </a:p>
          <a:p>
            <a:pPr algn="just">
              <a:lnSpc>
                <a:spcPct val="150000"/>
              </a:lnSpc>
            </a:pP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109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يفتتح </a:t>
            </a:r>
            <a:r>
              <a:rPr lang="ar-SA" dirty="0"/>
              <a:t>المقر الرسمي لمؤسسة </a:t>
            </a:r>
            <a:r>
              <a:rPr lang="ar-SA" dirty="0" smtClean="0"/>
              <a:t>محمد بن راشد لدعم </a:t>
            </a:r>
            <a:r>
              <a:rPr lang="ar-SA" dirty="0"/>
              <a:t>مشاريع </a:t>
            </a:r>
            <a:r>
              <a:rPr lang="ar-SA" dirty="0" smtClean="0"/>
              <a:t>الشباب</a:t>
            </a:r>
            <a:endParaRPr lang="ar-SA" dirty="0"/>
          </a:p>
        </p:txBody>
      </p:sp>
    </p:spTree>
    <p:extLst>
      <p:ext uri="{BB962C8B-B14F-4D97-AF65-F5344CB8AC3E}">
        <p14:creationId xmlns:p14="http://schemas.microsoft.com/office/powerpoint/2010/main" val="1159711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28 – 30 اكتوبر 2002 افتتاح منتدى دبي </a:t>
            </a:r>
            <a:r>
              <a:rPr lang="ar-SA" dirty="0" smtClean="0"/>
              <a:t>الاستراتيجي - دورته </a:t>
            </a:r>
            <a:r>
              <a:rPr lang="ar-SA" dirty="0"/>
              <a:t>الثانية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61</a:t>
            </a:fld>
            <a:endParaRPr lang="en-US" dirty="0">
              <a:solidFill>
                <a:prstClr val="white"/>
              </a:solidFill>
            </a:endParaRPr>
          </a:p>
        </p:txBody>
      </p:sp>
      <p:sp>
        <p:nvSpPr>
          <p:cNvPr id="10" name="Content Placeholder 2"/>
          <p:cNvSpPr>
            <a:spLocks noGrp="1"/>
          </p:cNvSpPr>
          <p:nvPr>
            <p:ph idx="1"/>
          </p:nvPr>
        </p:nvSpPr>
        <p:spPr>
          <a:xfrm>
            <a:off x="228600" y="838200"/>
            <a:ext cx="5029200" cy="5410200"/>
          </a:xfrm>
          <a:ln>
            <a:noFill/>
          </a:ln>
        </p:spPr>
        <p:txBody>
          <a:bodyPr/>
          <a:lstStyle/>
          <a:p>
            <a:pPr indent="0" algn="just">
              <a:lnSpc>
                <a:spcPct val="150000"/>
              </a:lnSpc>
              <a:buNone/>
            </a:pPr>
            <a:r>
              <a:rPr lang="ar-SA" dirty="0" smtClean="0"/>
              <a:t>افتتح صاحب السمو </a:t>
            </a:r>
            <a:r>
              <a:rPr lang="ar-SA" dirty="0"/>
              <a:t>الشيخ محمد بن راشدآل مكتوم، بصفته ولي عهد دبي وزير الدفاع آنذاك، أعمال منتدى دبي الاستراتيجي في دورته الثانية، والتي </a:t>
            </a:r>
            <a:r>
              <a:rPr lang="ar-SA" dirty="0" smtClean="0"/>
              <a:t>عقدة </a:t>
            </a:r>
            <a:r>
              <a:rPr lang="ar-SA" dirty="0"/>
              <a:t>تحت شعار "التواصل من أجل التقدم</a:t>
            </a:r>
            <a:r>
              <a:rPr lang="ar-SA" dirty="0" smtClean="0"/>
              <a:t>"</a:t>
            </a:r>
          </a:p>
          <a:p>
            <a:pPr indent="0" algn="just">
              <a:lnSpc>
                <a:spcPct val="150000"/>
              </a:lnSpc>
              <a:buNone/>
            </a:pPr>
            <a:r>
              <a:rPr lang="ar-SA" dirty="0" smtClean="0"/>
              <a:t>واطلق سموه، دعوة </a:t>
            </a:r>
            <a:r>
              <a:rPr lang="ar-SA" dirty="0"/>
              <a:t>لانشاء تكتل اقتصادي إقليمي عالمي، يمتد من شبه القارة الهندية شرقاً إلى شمال افريقيا غرباً مروراً بالشرق الاوسط وشرق </a:t>
            </a:r>
            <a:r>
              <a:rPr lang="ar-SA" dirty="0" smtClean="0"/>
              <a:t>افريقيا</a:t>
            </a:r>
          </a:p>
          <a:p>
            <a:pPr indent="0" algn="just">
              <a:lnSpc>
                <a:spcPct val="150000"/>
              </a:lnSpc>
              <a:buNone/>
            </a:pPr>
            <a:r>
              <a:rPr lang="ar-SA" dirty="0" smtClean="0"/>
              <a:t>مواضيع المنتدى شملت المتغيرات الإقليمية والدولية</a:t>
            </a:r>
            <a:r>
              <a:rPr lang="ar-SA" dirty="0"/>
              <a:t>، كما انه </a:t>
            </a:r>
            <a:r>
              <a:rPr lang="ar-SA" dirty="0" smtClean="0"/>
              <a:t>شمل </a:t>
            </a:r>
            <a:r>
              <a:rPr lang="ar-SA" dirty="0"/>
              <a:t>متحدثين من دول شبه القارة الهندية، إضافة إلى متحدثين من الأمم المتحدة ومن سنغافورة ودول أخرى، </a:t>
            </a:r>
            <a:r>
              <a:rPr lang="ar-SA" dirty="0" smtClean="0"/>
              <a:t>واستعرض المتحدثون  </a:t>
            </a:r>
            <a:r>
              <a:rPr lang="ar-SA" dirty="0"/>
              <a:t>تجاربهم </a:t>
            </a:r>
            <a:r>
              <a:rPr lang="ar-SA" dirty="0" smtClean="0"/>
              <a:t>في </a:t>
            </a:r>
            <a:r>
              <a:rPr lang="ar-SA" dirty="0"/>
              <a:t>مختلف المجالات محل البحث</a:t>
            </a:r>
          </a:p>
          <a:p>
            <a:pPr algn="just">
              <a:lnSpc>
                <a:spcPct val="150000"/>
              </a:lnSpc>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يفتتح </a:t>
            </a:r>
            <a:r>
              <a:rPr lang="ar-SA" dirty="0"/>
              <a:t>منتدى دبي </a:t>
            </a:r>
            <a:r>
              <a:rPr lang="ar-SA" dirty="0" smtClean="0"/>
              <a:t>الاستراتيجي - دورته </a:t>
            </a:r>
            <a:r>
              <a:rPr lang="ar-SA" dirty="0"/>
              <a:t>الثانية</a:t>
            </a:r>
          </a:p>
        </p:txBody>
      </p:sp>
    </p:spTree>
    <p:extLst>
      <p:ext uri="{BB962C8B-B14F-4D97-AF65-F5344CB8AC3E}">
        <p14:creationId xmlns:p14="http://schemas.microsoft.com/office/powerpoint/2010/main" val="7877371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5 نوفمبر 2002 اطلاق مدينة دبي الطبية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62</a:t>
            </a:fld>
            <a:endParaRPr lang="en-US" dirty="0">
              <a:solidFill>
                <a:prstClr val="white"/>
              </a:solidFill>
            </a:endParaRPr>
          </a:p>
        </p:txBody>
      </p:sp>
      <p:sp>
        <p:nvSpPr>
          <p:cNvPr id="5" name="TextBox 4"/>
          <p:cNvSpPr txBox="1"/>
          <p:nvPr/>
        </p:nvSpPr>
        <p:spPr>
          <a:xfrm>
            <a:off x="304800" y="762000"/>
            <a:ext cx="4953000" cy="3000821"/>
          </a:xfrm>
          <a:prstGeom prst="rect">
            <a:avLst/>
          </a:prstGeom>
          <a:noFill/>
          <a:ln>
            <a:noFill/>
          </a:ln>
        </p:spPr>
        <p:txBody>
          <a:bodyPr wrap="square" rtlCol="0">
            <a:spAutoFit/>
          </a:bodyPr>
          <a:lstStyle/>
          <a:p>
            <a:pPr algn="just" rtl="1">
              <a:lnSpc>
                <a:spcPct val="150000"/>
              </a:lnSpc>
            </a:pPr>
            <a:r>
              <a:rPr lang="ar-SA" dirty="0" smtClean="0"/>
              <a:t>أعلن صاحب السمو الشيخ محمد بن راشد آل مكتوم </a:t>
            </a:r>
            <a:r>
              <a:rPr lang="ar-SA" dirty="0"/>
              <a:t>بصفته ولي عهد دبي وزير الدفاع آنذاك، عن </a:t>
            </a:r>
            <a:r>
              <a:rPr lang="ar-SA" dirty="0" smtClean="0"/>
              <a:t>إنشاء مدينة </a:t>
            </a:r>
            <a:r>
              <a:rPr lang="ar-SA" dirty="0"/>
              <a:t>دبي </a:t>
            </a:r>
            <a:r>
              <a:rPr lang="ar-SA" dirty="0" smtClean="0"/>
              <a:t>الطبية، </a:t>
            </a:r>
            <a:r>
              <a:rPr lang="ar-SA" dirty="0"/>
              <a:t>للتركيز على إحتياجات الفرد من الرعاية الصحية ذات الجودة </a:t>
            </a:r>
            <a:r>
              <a:rPr lang="ar-SA" dirty="0" smtClean="0"/>
              <a:t>العالية.</a:t>
            </a:r>
          </a:p>
          <a:p>
            <a:pPr algn="just" rtl="1">
              <a:lnSpc>
                <a:spcPct val="150000"/>
              </a:lnSpc>
            </a:pPr>
            <a:r>
              <a:rPr lang="en-US" dirty="0" smtClean="0"/>
              <a:t>تهدف </a:t>
            </a:r>
            <a:r>
              <a:rPr lang="ar-SA" dirty="0" smtClean="0"/>
              <a:t>المدينة الطبية الي </a:t>
            </a:r>
            <a:r>
              <a:rPr lang="en-US" dirty="0" smtClean="0"/>
              <a:t>تحويل </a:t>
            </a:r>
            <a:r>
              <a:rPr lang="en-US" dirty="0"/>
              <a:t>الامارة إلى مركز عالمي متميز للرعاية الصحية، ومقر لتدريس العلوم الطبية وبحوث وتقنيات علوم الحياة، ومركز متطور للعلاج الطبي يقصده المرضى من مختلف أنحاء </a:t>
            </a:r>
            <a:r>
              <a:rPr lang="en-US" dirty="0" smtClean="0"/>
              <a:t>المنطقة</a:t>
            </a:r>
            <a:endParaRPr lang="ar-SA" dirty="0" smtClean="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38200"/>
            <a:ext cx="3733800" cy="280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يطلق </a:t>
            </a:r>
            <a:r>
              <a:rPr lang="ar-SA" dirty="0"/>
              <a:t>مدينة دبي الطبية  </a:t>
            </a:r>
          </a:p>
        </p:txBody>
      </p:sp>
    </p:spTree>
    <p:extLst>
      <p:ext uri="{BB962C8B-B14F-4D97-AF65-F5344CB8AC3E}">
        <p14:creationId xmlns:p14="http://schemas.microsoft.com/office/powerpoint/2010/main" val="4046490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smtClean="0"/>
              <a:t>بداية عام 2003 </a:t>
            </a:r>
            <a:r>
              <a:rPr lang="ar-SA" dirty="0"/>
              <a:t>جائزة سمو الشيخ محمد بن راشد آل مكتوم / جامعة كامبردج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63</a:t>
            </a:fld>
            <a:endParaRPr lang="en-US" dirty="0">
              <a:solidFill>
                <a:prstClr val="white"/>
              </a:solidFill>
            </a:endParaRPr>
          </a:p>
        </p:txBody>
      </p:sp>
      <p:sp>
        <p:nvSpPr>
          <p:cNvPr id="10" name="TextBox 9"/>
          <p:cNvSpPr txBox="1"/>
          <p:nvPr/>
        </p:nvSpPr>
        <p:spPr>
          <a:xfrm>
            <a:off x="304800" y="838200"/>
            <a:ext cx="4876800" cy="4662815"/>
          </a:xfrm>
          <a:prstGeom prst="rect">
            <a:avLst/>
          </a:prstGeom>
          <a:noFill/>
          <a:ln>
            <a:noFill/>
          </a:ln>
        </p:spPr>
        <p:txBody>
          <a:bodyPr wrap="square" rtlCol="0">
            <a:spAutoFit/>
          </a:bodyPr>
          <a:lstStyle/>
          <a:p>
            <a:pPr algn="just" rtl="1">
              <a:lnSpc>
                <a:spcPct val="150000"/>
              </a:lnSpc>
            </a:pPr>
            <a:r>
              <a:rPr lang="ar-SA" dirty="0" smtClean="0"/>
              <a:t>بتوجيهات </a:t>
            </a:r>
            <a:r>
              <a:rPr lang="ar-SA" dirty="0"/>
              <a:t>صاحب السمو الشيخ محمد بن راشد آل مكتوم بصفته ولي عهد دبي وزير الدفاع </a:t>
            </a:r>
            <a:r>
              <a:rPr lang="ar-SA" dirty="0" smtClean="0"/>
              <a:t>آنذاك، تم تأسيس جائزة </a:t>
            </a:r>
            <a:r>
              <a:rPr lang="ar-SA" dirty="0"/>
              <a:t>صاحب السمو الشيخ محمد بن راشد آل مكتوم/ جامعة كامبردج في بداية العام </a:t>
            </a:r>
            <a:r>
              <a:rPr lang="ar-SA" dirty="0" smtClean="0"/>
              <a:t>2003 </a:t>
            </a:r>
            <a:r>
              <a:rPr lang="ar-SA" dirty="0"/>
              <a:t>من خلال توقيع اتفاقية تعاون مشترك بين مشروع محمد بن راشد لتعليم تكنولوجيا المعلومات وجامعة كامبردج للإنجازات الأكاديمية المتميزة. </a:t>
            </a:r>
            <a:endParaRPr lang="ar-SA" dirty="0" smtClean="0"/>
          </a:p>
          <a:p>
            <a:pPr algn="just" rtl="1">
              <a:lnSpc>
                <a:spcPct val="150000"/>
              </a:lnSpc>
            </a:pPr>
            <a:r>
              <a:rPr lang="ar-SA" dirty="0" smtClean="0"/>
              <a:t>تمنح </a:t>
            </a:r>
            <a:r>
              <a:rPr lang="ar-SA" dirty="0"/>
              <a:t>الجائزة للطلاب والطالبات الحاصلين على أفضل النتائج في امتحانات المستويات </a:t>
            </a:r>
            <a:r>
              <a:rPr lang="en-US" dirty="0"/>
              <a:t>IGCSE ،A ،AS </a:t>
            </a:r>
            <a:r>
              <a:rPr lang="ar-SA" dirty="0"/>
              <a:t>وهي جائزة عامة تمنح أيضا للطلاب المتميّزين، الذين يرشحون من قبل مختلف المدارس على أساس إسهاماتهم في المجتمع أو في الحياة العامة.</a:t>
            </a:r>
          </a:p>
          <a:p>
            <a:pPr algn="just" rtl="1">
              <a:lnSpc>
                <a:spcPct val="150000"/>
              </a:lnSpc>
            </a:pP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يطلق </a:t>
            </a:r>
            <a:r>
              <a:rPr lang="ar-SA" dirty="0"/>
              <a:t>جائزة سمو الشيخ محمد بن راشد آل مكتوم / جامعة كامبردج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434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6 يناير 2003 مشروع محمد بن راشد لتعليم التكنولوجيا يوفر مختبرات متنقلة لطلبة الإمارات الشمالية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64</a:t>
            </a:fld>
            <a:endParaRPr lang="en-US" dirty="0">
              <a:solidFill>
                <a:prstClr val="white"/>
              </a:solidFill>
            </a:endParaRPr>
          </a:p>
        </p:txBody>
      </p:sp>
      <p:sp>
        <p:nvSpPr>
          <p:cNvPr id="5" name="TextBox 4"/>
          <p:cNvSpPr txBox="1"/>
          <p:nvPr/>
        </p:nvSpPr>
        <p:spPr>
          <a:xfrm>
            <a:off x="381000" y="838200"/>
            <a:ext cx="4724400" cy="3780522"/>
          </a:xfrm>
          <a:prstGeom prst="rect">
            <a:avLst/>
          </a:prstGeom>
          <a:noFill/>
          <a:ln>
            <a:noFill/>
          </a:ln>
        </p:spPr>
        <p:txBody>
          <a:bodyPr wrap="square" rtlCol="0">
            <a:spAutoFit/>
          </a:bodyPr>
          <a:lstStyle/>
          <a:p>
            <a:pPr algn="just" rtl="1">
              <a:lnSpc>
                <a:spcPct val="150000"/>
              </a:lnSpc>
            </a:pPr>
            <a:r>
              <a:rPr lang="ar-SA" dirty="0" smtClean="0"/>
              <a:t>بتوجيهات </a:t>
            </a:r>
            <a:r>
              <a:rPr lang="ar-SA" dirty="0"/>
              <a:t>صاحب السمو الشيخ محمد بن راشد آل مكتوم بصفته ولي عهد دبي وزير الدفاع آنذاك، </a:t>
            </a:r>
            <a:r>
              <a:rPr lang="ar-SA" dirty="0" smtClean="0"/>
              <a:t>اعلن مشروع </a:t>
            </a:r>
            <a:r>
              <a:rPr lang="ar-SA" dirty="0"/>
              <a:t>سمو الشيخ محمد بن راشد آل مكتوم لتعليم تكنولوجيا المعلومات، عن </a:t>
            </a:r>
            <a:r>
              <a:rPr lang="ar-SA" dirty="0" smtClean="0"/>
              <a:t>تخصيص </a:t>
            </a:r>
            <a:r>
              <a:rPr lang="ar-SA" dirty="0"/>
              <a:t>مختبر حاسوب متنقل لجميع طلبة المرحلة الثانوية في الإمارات الشمالية، والتوجه إلى فتح مختبرات الحاسوب في أبوظبي ودبي خلال الفترة المسائية لتدريب المعلمين من التخصصات المختلفة، إضافة إلى </a:t>
            </a:r>
            <a:r>
              <a:rPr lang="ar-SA" dirty="0" smtClean="0"/>
              <a:t>منح </a:t>
            </a:r>
            <a:r>
              <a:rPr lang="ar-SA" dirty="0"/>
              <a:t>شهادة جامعة كمبردج للطلبة والمعلمين، وإعداد وتدريس مناهج تكنولوجيا المعلومات لطلبة كلية الشرطة خلال الأعوام الدراسية </a:t>
            </a:r>
            <a:r>
              <a:rPr lang="ar-SA" dirty="0" smtClean="0"/>
              <a:t>الأربعة</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يأمر بتوفير </a:t>
            </a:r>
            <a:r>
              <a:rPr lang="ar-SA" dirty="0"/>
              <a:t>مختبرات متنقلة لطلبة الإمارات </a:t>
            </a:r>
            <a:r>
              <a:rPr lang="ar-SA" dirty="0" smtClean="0"/>
              <a:t>الشمالية</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822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26 – 29 يناير 2003 معرض الصحة العربي في دبي</a:t>
            </a:r>
          </a:p>
        </p:txBody>
      </p:sp>
      <p:sp>
        <p:nvSpPr>
          <p:cNvPr id="3" name="Content Placeholder 2"/>
          <p:cNvSpPr>
            <a:spLocks noGrp="1"/>
          </p:cNvSpPr>
          <p:nvPr>
            <p:ph idx="1"/>
          </p:nvPr>
        </p:nvSpPr>
        <p:spPr>
          <a:xfrm>
            <a:off x="304800" y="762000"/>
            <a:ext cx="4953000" cy="5867400"/>
          </a:xfrm>
          <a:ln>
            <a:noFill/>
          </a:ln>
        </p:spPr>
        <p:txBody>
          <a:bodyPr/>
          <a:lstStyle/>
          <a:p>
            <a:pPr indent="0" algn="just">
              <a:lnSpc>
                <a:spcPct val="150000"/>
              </a:lnSpc>
              <a:buNone/>
            </a:pPr>
            <a:r>
              <a:rPr lang="ar-SA" dirty="0" smtClean="0"/>
              <a:t>افتتح صاحب </a:t>
            </a:r>
            <a:r>
              <a:rPr lang="ar-SA" dirty="0"/>
              <a:t>السمو الشيخ محمد بن راشد آل مكتوم بصفته ولي عهد دبي وزير الدفاع آنذاك، معرض الصحة العربي، الذي </a:t>
            </a:r>
            <a:r>
              <a:rPr lang="ar-SA" dirty="0" smtClean="0"/>
              <a:t>شارك </a:t>
            </a:r>
            <a:r>
              <a:rPr lang="ar-SA" dirty="0"/>
              <a:t>فيه أكثر من 1000 شركه عالمية وعربية متخصصة في صناعة المعدات والأجهزة الطبية والعلاجية ومستلزمات المستشفيات كافة. </a:t>
            </a:r>
            <a:r>
              <a:rPr lang="ar-SA" dirty="0" smtClean="0"/>
              <a:t>شاركت دول عديدة في المعرض والتي من ابرزها المانيا حيث شاركت </a:t>
            </a:r>
            <a:r>
              <a:rPr lang="ar-SA" dirty="0"/>
              <a:t>نحو 200 شركة </a:t>
            </a:r>
            <a:r>
              <a:rPr lang="ar-SA" dirty="0" smtClean="0"/>
              <a:t>المانية والولايات </a:t>
            </a:r>
            <a:r>
              <a:rPr lang="ar-SA" dirty="0"/>
              <a:t>المتحدة </a:t>
            </a:r>
            <a:r>
              <a:rPr lang="ar-SA" dirty="0" smtClean="0"/>
              <a:t>التي شارك منها </a:t>
            </a:r>
            <a:r>
              <a:rPr lang="ar-SA" dirty="0"/>
              <a:t>حوالي 65 شركة </a:t>
            </a:r>
            <a:r>
              <a:rPr lang="ar-SA" dirty="0" smtClean="0"/>
              <a:t>وبريطانيا حوالي </a:t>
            </a:r>
            <a:r>
              <a:rPr lang="ar-SA" dirty="0"/>
              <a:t>120 شركة </a:t>
            </a:r>
            <a:r>
              <a:rPr lang="ar-SA" dirty="0" smtClean="0"/>
              <a:t>وسويسرا </a:t>
            </a:r>
            <a:r>
              <a:rPr lang="ar-SA" dirty="0"/>
              <a:t>وفرنسا وايطاليا ودول جنوب شرق </a:t>
            </a:r>
            <a:r>
              <a:rPr lang="ar-SA" dirty="0" smtClean="0"/>
              <a:t>آسيا</a:t>
            </a:r>
            <a:endParaRPr lang="ar-SA" dirty="0"/>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65</a:t>
            </a:fld>
            <a:endParaRPr lang="en-US" dirty="0">
              <a:solidFill>
                <a:prstClr val="white"/>
              </a:solidFill>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يفتتح </a:t>
            </a:r>
            <a:r>
              <a:rPr lang="ar-SA" dirty="0"/>
              <a:t>معرض الصحة العربي في دبي</a:t>
            </a:r>
          </a:p>
        </p:txBody>
      </p:sp>
    </p:spTree>
    <p:extLst>
      <p:ext uri="{BB962C8B-B14F-4D97-AF65-F5344CB8AC3E}">
        <p14:creationId xmlns:p14="http://schemas.microsoft.com/office/powerpoint/2010/main" val="3606327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27 يناير 2003 مشروع محمد بن راشد لتعليم التكنولوجيا يضع خطة لتدريب المعلمين خلال 3 سنوات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66</a:t>
            </a:fld>
            <a:endParaRPr lang="en-US" dirty="0">
              <a:solidFill>
                <a:prstClr val="white"/>
              </a:solidFill>
            </a:endParaRPr>
          </a:p>
        </p:txBody>
      </p:sp>
      <p:sp>
        <p:nvSpPr>
          <p:cNvPr id="5" name="TextBox 4"/>
          <p:cNvSpPr txBox="1"/>
          <p:nvPr/>
        </p:nvSpPr>
        <p:spPr>
          <a:xfrm>
            <a:off x="381000" y="838200"/>
            <a:ext cx="4876800" cy="3780522"/>
          </a:xfrm>
          <a:prstGeom prst="rect">
            <a:avLst/>
          </a:prstGeom>
          <a:noFill/>
          <a:ln>
            <a:noFill/>
          </a:ln>
        </p:spPr>
        <p:txBody>
          <a:bodyPr wrap="square" rtlCol="0">
            <a:spAutoFit/>
          </a:bodyPr>
          <a:lstStyle/>
          <a:p>
            <a:pPr algn="just" rtl="1">
              <a:lnSpc>
                <a:spcPct val="150000"/>
              </a:lnSpc>
            </a:pPr>
            <a:r>
              <a:rPr lang="ar-SA" dirty="0" smtClean="0"/>
              <a:t>بتوجيهات </a:t>
            </a:r>
            <a:r>
              <a:rPr lang="ar-SA" dirty="0"/>
              <a:t>صاحب السمو الشيخ محمد بن راشد آل مكتوم بصفته ولي عهد دبي وزير الدفاع آنذاك، بدأ مشروع محمد بن راشد آل مكتوم </a:t>
            </a:r>
            <a:r>
              <a:rPr lang="ar-SA" dirty="0" smtClean="0"/>
              <a:t>لتعليم </a:t>
            </a:r>
            <a:r>
              <a:rPr lang="ar-SA" dirty="0"/>
              <a:t>تكنولوجيا المعلومات والإنترنت بالمدارس </a:t>
            </a:r>
            <a:r>
              <a:rPr lang="ar-SA" dirty="0" smtClean="0"/>
              <a:t>في </a:t>
            </a:r>
            <a:r>
              <a:rPr lang="ar-SA" dirty="0"/>
              <a:t>تسجيل المعلمين لتدريبهم على الحاسب الآلي، وإكسابهم مهاراته عن طريق تأهيلهم نحو تحويل التعليم الإماراتي من التقليدية إلى </a:t>
            </a:r>
            <a:r>
              <a:rPr lang="ar-SA" dirty="0" smtClean="0"/>
              <a:t>الإلكترونية.</a:t>
            </a:r>
          </a:p>
          <a:p>
            <a:pPr algn="just" rtl="1">
              <a:lnSpc>
                <a:spcPct val="150000"/>
              </a:lnSpc>
            </a:pPr>
            <a:r>
              <a:rPr lang="ar-SA" dirty="0" smtClean="0"/>
              <a:t>وقد </a:t>
            </a:r>
            <a:r>
              <a:rPr lang="ar-SA" dirty="0"/>
              <a:t>أعد المشروع خطةً متكاملةً لتأهيل جميع المعلمين والمعلمات والإدارات المدرسية لاستخدام الحاسب الآلي كوسيلة تعليمية أساسية، بدلاً من الوسائل المستخدمة حالياً</a:t>
            </a:r>
            <a:r>
              <a:rPr lang="ar-SA" dirty="0" smtClean="0"/>
              <a:t>.</a:t>
            </a:r>
            <a:endParaRPr lang="en-US" dirty="0"/>
          </a:p>
        </p:txBody>
      </p:sp>
      <p:sp>
        <p:nvSpPr>
          <p:cNvPr id="10" name="TextBox 9"/>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بوضع خطة </a:t>
            </a:r>
            <a:r>
              <a:rPr lang="ar-SA" dirty="0"/>
              <a:t>لتدريب المعلمين خلال 3 سنوات</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756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4 مارس 2003 </a:t>
            </a:r>
            <a:r>
              <a:rPr lang="ar-SA" dirty="0" smtClean="0"/>
              <a:t>مجلس </a:t>
            </a:r>
            <a:r>
              <a:rPr lang="ar-SA" dirty="0"/>
              <a:t>دبي الاقتصادي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67</a:t>
            </a:fld>
            <a:endParaRPr lang="en-US" dirty="0">
              <a:solidFill>
                <a:prstClr val="white"/>
              </a:solidFill>
            </a:endParaRPr>
          </a:p>
        </p:txBody>
      </p:sp>
      <p:sp>
        <p:nvSpPr>
          <p:cNvPr id="6" name="TextBox 5"/>
          <p:cNvSpPr txBox="1"/>
          <p:nvPr/>
        </p:nvSpPr>
        <p:spPr>
          <a:xfrm>
            <a:off x="304800" y="885968"/>
            <a:ext cx="4876799" cy="2534027"/>
          </a:xfrm>
          <a:prstGeom prst="rect">
            <a:avLst/>
          </a:prstGeom>
          <a:noFill/>
          <a:ln>
            <a:noFill/>
          </a:ln>
        </p:spPr>
        <p:txBody>
          <a:bodyPr wrap="square" rtlCol="0">
            <a:spAutoFit/>
          </a:bodyPr>
          <a:lstStyle/>
          <a:p>
            <a:pPr algn="just" rtl="1">
              <a:lnSpc>
                <a:spcPct val="150000"/>
              </a:lnSpc>
              <a:buClr>
                <a:srgbClr val="C00000"/>
              </a:buClr>
            </a:pPr>
            <a:r>
              <a:rPr lang="ar-SA" dirty="0" smtClean="0"/>
              <a:t>بتوجيهات </a:t>
            </a:r>
            <a:r>
              <a:rPr lang="ar-SA" dirty="0"/>
              <a:t>صاحب السمو الشيخ محمد بن راشد آل مكتوم بصفته ولي عهد دبي وزير الدفاع آنذاك</a:t>
            </a:r>
            <a:r>
              <a:rPr lang="ar-SA" dirty="0" smtClean="0"/>
              <a:t>، تم إنشاء مجلس </a:t>
            </a:r>
            <a:r>
              <a:rPr lang="ar-SA" dirty="0"/>
              <a:t>دبي </a:t>
            </a:r>
            <a:r>
              <a:rPr lang="ar-SA" dirty="0" smtClean="0"/>
              <a:t>الاقتصادي.</a:t>
            </a:r>
          </a:p>
          <a:p>
            <a:pPr algn="just" rtl="1">
              <a:lnSpc>
                <a:spcPct val="150000"/>
              </a:lnSpc>
              <a:buClr>
                <a:srgbClr val="C00000"/>
              </a:buClr>
            </a:pPr>
            <a:r>
              <a:rPr lang="ar-SA" dirty="0" smtClean="0"/>
              <a:t> يعكس المجلس </a:t>
            </a:r>
            <a:r>
              <a:rPr lang="ar-SA" dirty="0"/>
              <a:t>الاقتصادي </a:t>
            </a:r>
            <a:r>
              <a:rPr lang="ar-SA" dirty="0" smtClean="0"/>
              <a:t>رؤية </a:t>
            </a:r>
            <a:r>
              <a:rPr lang="ar-SA" dirty="0"/>
              <a:t>حكومة دبي الاستراتيجية في تعزيز موقع الإمارة كواحدة من أهم المدن الاقتصادية على المستويين الإقليمي والعالمي</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يأمر بإنشاء </a:t>
            </a:r>
            <a:r>
              <a:rPr lang="ar-SA" dirty="0"/>
              <a:t>مجلس دبي الاقتصادي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30207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12 مارس 2003 افتتاح أعمال مجلس دبي الاقتصادي </a:t>
            </a:r>
          </a:p>
        </p:txBody>
      </p:sp>
      <p:sp>
        <p:nvSpPr>
          <p:cNvPr id="3" name="Content Placeholder 2"/>
          <p:cNvSpPr>
            <a:spLocks noGrp="1"/>
          </p:cNvSpPr>
          <p:nvPr>
            <p:ph idx="1"/>
          </p:nvPr>
        </p:nvSpPr>
        <p:spPr>
          <a:xfrm>
            <a:off x="304800" y="838200"/>
            <a:ext cx="4952999" cy="5791200"/>
          </a:xfrm>
          <a:ln>
            <a:noFill/>
          </a:ln>
        </p:spPr>
        <p:txBody>
          <a:bodyPr/>
          <a:lstStyle/>
          <a:p>
            <a:pPr indent="0" algn="just">
              <a:lnSpc>
                <a:spcPct val="150000"/>
              </a:lnSpc>
              <a:buNone/>
            </a:pPr>
            <a:r>
              <a:rPr lang="ar-SA" dirty="0" smtClean="0"/>
              <a:t>افتتح </a:t>
            </a:r>
            <a:r>
              <a:rPr lang="ar-SA" dirty="0"/>
              <a:t>صاحب السمو الشيخ محمد بن راشد آل مكتوم بصفته ولي عهد دبي وزير الدفاع آنذاك، اعمال مجلس دبي </a:t>
            </a:r>
            <a:r>
              <a:rPr lang="ar-SA" dirty="0" smtClean="0"/>
              <a:t>الاقتصادي، </a:t>
            </a:r>
            <a:r>
              <a:rPr lang="ar-SA" dirty="0"/>
              <a:t>المنبثق عن المجلس التنفيذي الذي عقد جلسته </a:t>
            </a:r>
            <a:r>
              <a:rPr lang="ar-SA" dirty="0" smtClean="0"/>
              <a:t>برئاسة </a:t>
            </a:r>
            <a:r>
              <a:rPr lang="ar-SA" dirty="0"/>
              <a:t>جمعة الماجد رئيس المجلس الاقتصادي وحضور اكثر من اربعين عضواً يمثلون الفعاليات الاقتصادية والدوائر والمؤسسات المحلية في دبي</a:t>
            </a:r>
            <a:r>
              <a:rPr lang="ar-SA" dirty="0" smtClean="0"/>
              <a:t>.</a:t>
            </a:r>
          </a:p>
          <a:p>
            <a:pPr indent="0" algn="just">
              <a:lnSpc>
                <a:spcPct val="150000"/>
              </a:lnSpc>
              <a:buNone/>
            </a:pPr>
            <a:r>
              <a:rPr lang="ar-SA" dirty="0" smtClean="0"/>
              <a:t>يلعب مجلس </a:t>
            </a:r>
            <a:r>
              <a:rPr lang="ar-SA" dirty="0"/>
              <a:t>دبي الاقتصادي </a:t>
            </a:r>
            <a:r>
              <a:rPr lang="ar-SA" dirty="0" smtClean="0"/>
              <a:t>دور </a:t>
            </a:r>
            <a:r>
              <a:rPr lang="ar-SA" dirty="0"/>
              <a:t>هام في دعم عملية صنع القرار الاقتصادي لحكومة </a:t>
            </a:r>
            <a:r>
              <a:rPr lang="ar-SA" dirty="0" smtClean="0"/>
              <a:t>دبي. يضم المجلس ممثلي </a:t>
            </a:r>
            <a:r>
              <a:rPr lang="ar-SA" dirty="0"/>
              <a:t>مجتمع الأعمال في دبي من القطاعين العام والخاص والذين يقودون مختلف القطاعات الاقتصادية للإمارة. أما الأمانة العامة للمجلس فهي تضم نخبة من خبراء الاقتصاد وباحثين واستراتيجيين وقانونيين والذين يقومون بإعداد الخطط الاستراتيجية والدراسات والمبادرات بما يحقق أهداف المجلس.</a:t>
            </a:r>
          </a:p>
          <a:p>
            <a:pPr indent="0" algn="just">
              <a:lnSpc>
                <a:spcPct val="150000"/>
              </a:lnSpc>
              <a:buNone/>
            </a:pPr>
            <a:endParaRPr lang="ar-SA" dirty="0"/>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68</a:t>
            </a:fld>
            <a:endParaRPr lang="en-US" dirty="0">
              <a:solidFill>
                <a:prstClr val="white"/>
              </a:solidFill>
            </a:endParaRP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خلال </a:t>
            </a:r>
            <a:r>
              <a:rPr lang="ar-SA" dirty="0"/>
              <a:t>افتتاح أعمال مجلس دبي الاقتصادي </a:t>
            </a:r>
          </a:p>
        </p:txBody>
      </p:sp>
    </p:spTree>
    <p:extLst>
      <p:ext uri="{BB962C8B-B14F-4D97-AF65-F5344CB8AC3E}">
        <p14:creationId xmlns:p14="http://schemas.microsoft.com/office/powerpoint/2010/main" val="3260862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23 مارس 2003 مؤتمر التنمية البشرية والاقتصادية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69</a:t>
            </a:fld>
            <a:endParaRPr lang="en-US" dirty="0">
              <a:solidFill>
                <a:prstClr val="white"/>
              </a:solidFill>
            </a:endParaRPr>
          </a:p>
        </p:txBody>
      </p:sp>
      <p:sp>
        <p:nvSpPr>
          <p:cNvPr id="10" name="Content Placeholder 2"/>
          <p:cNvSpPr txBox="1">
            <a:spLocks/>
          </p:cNvSpPr>
          <p:nvPr/>
        </p:nvSpPr>
        <p:spPr bwMode="auto">
          <a:xfrm>
            <a:off x="304800" y="838200"/>
            <a:ext cx="49530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تحت رعاية </a:t>
            </a:r>
            <a:r>
              <a:rPr lang="ar-SA" dirty="0"/>
              <a:t>صاحب السمو الشيخ محمد بن راشد آل مكتوم بصفته ولي عهد دبي وزير الدفاع آنذاك، وبتنظيم </a:t>
            </a:r>
            <a:r>
              <a:rPr lang="ar-SA" dirty="0" smtClean="0"/>
              <a:t>من </a:t>
            </a:r>
            <a:r>
              <a:rPr lang="ar-SA" dirty="0"/>
              <a:t>هيئة الخريجين العرب بجامعة ماساشوستس </a:t>
            </a:r>
            <a:r>
              <a:rPr lang="ar-SA" dirty="0" smtClean="0"/>
              <a:t>الأمريكية</a:t>
            </a:r>
            <a:r>
              <a:rPr lang="en-US" dirty="0" smtClean="0"/>
              <a:t>MIT </a:t>
            </a:r>
            <a:r>
              <a:rPr lang="ar-SA" dirty="0" smtClean="0"/>
              <a:t> وتحت </a:t>
            </a:r>
            <a:r>
              <a:rPr lang="ar-SA" dirty="0"/>
              <a:t>عنوان </a:t>
            </a:r>
            <a:r>
              <a:rPr lang="ar-SA" dirty="0" smtClean="0"/>
              <a:t> </a:t>
            </a:r>
            <a:r>
              <a:rPr lang="ar-SA" dirty="0"/>
              <a:t>تكنولوجيا الأنظمة الصحية </a:t>
            </a:r>
            <a:r>
              <a:rPr lang="ar-SA" dirty="0" smtClean="0"/>
              <a:t>والتعليمية. شارك </a:t>
            </a:r>
            <a:r>
              <a:rPr lang="ar-SA" dirty="0"/>
              <a:t>في فعاليات المؤتمر عمرو موسى، الأمين العام لجامعة الدول العربية ومجموعة من المتحدثين البارزين على المستويين العربي </a:t>
            </a:r>
            <a:r>
              <a:rPr lang="ar-SA" dirty="0" smtClean="0"/>
              <a:t>والعالمي. وتتضمن </a:t>
            </a:r>
            <a:r>
              <a:rPr lang="ar-SA" dirty="0"/>
              <a:t>أوراق عمل المؤتمر مجموعة من المحاور تتعلق بالبحث والتطوير في العالم العربي والنتائج المأمولة منهما بجانب الديناميكية النفطية العالمية وتحولات الاقتصاديات النفطية فضلاً عن التكنولوجيا والاستثمار والتنمية الاقتصادية وتحولات الرعاية الصحية والجدل حول المرأة العاملة وتحولات التعليم في الشرق الاوسط.</a:t>
            </a:r>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مؤتمر التنمية البشرية والاقتصادية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3123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1988جائزة الشيخ راشد للتفوق العلمي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a:t>
            </a:fld>
            <a:endParaRPr lang="en-US" dirty="0">
              <a:solidFill>
                <a:prstClr val="white"/>
              </a:solidFill>
            </a:endParaRPr>
          </a:p>
        </p:txBody>
      </p:sp>
      <p:sp>
        <p:nvSpPr>
          <p:cNvPr id="8" name="Content Placeholder 2"/>
          <p:cNvSpPr txBox="1">
            <a:spLocks/>
          </p:cNvSpPr>
          <p:nvPr/>
        </p:nvSpPr>
        <p:spPr bwMode="auto">
          <a:xfrm>
            <a:off x="228600" y="838200"/>
            <a:ext cx="49530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Font typeface="Wingdings 3" pitchFamily="18" charset="2"/>
              <a:buNone/>
            </a:pPr>
            <a:r>
              <a:rPr lang="ar-SA" dirty="0" smtClean="0"/>
              <a:t>أنشأت ندوة الثقافة والعلوم في دبي جائزة الشيخ راشد للتفوق العلمي، برعاية المغفور له مكتوم بن راشد آل مكتوم رحمه الله، في العام 1988. </a:t>
            </a:r>
            <a:r>
              <a:rPr lang="ar-SA" b="1" dirty="0" smtClean="0"/>
              <a:t>ويتولى صاحب السمو الشيخ محمد بن راشد آل مكتوم رعاية وتمويل الجائزة</a:t>
            </a:r>
          </a:p>
          <a:p>
            <a:pPr indent="0" algn="just">
              <a:lnSpc>
                <a:spcPct val="150000"/>
              </a:lnSpc>
              <a:buFont typeface="Wingdings 3" pitchFamily="18" charset="2"/>
              <a:buNone/>
            </a:pPr>
            <a:r>
              <a:rPr lang="ar-SA" dirty="0" smtClean="0"/>
              <a:t>تهدف الجائزة إلى مكافأة طلبة الإمارات الذين يحققون مستويات ممتازة في تحصيلهم الأكاديمي. وقد نال هذه الجائزة العديد من الطلاب والطالبات  منذ تأسيسها</a:t>
            </a:r>
          </a:p>
          <a:p>
            <a:pPr algn="just">
              <a:lnSpc>
                <a:spcPct val="150000"/>
              </a:lnSpc>
            </a:pPr>
            <a:endParaRPr lang="ar-SA" sz="1600" dirty="0"/>
          </a:p>
        </p:txBody>
      </p:sp>
      <p:sp>
        <p:nvSpPr>
          <p:cNvPr id="6" name="TextBox 5"/>
          <p:cNvSpPr txBox="1"/>
          <p:nvPr/>
        </p:nvSpPr>
        <p:spPr>
          <a:xfrm>
            <a:off x="5257800" y="3632537"/>
            <a:ext cx="3657601"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خلال حفل  جائزة الشيخ راشد للتفوق </a:t>
            </a:r>
            <a:r>
              <a:rPr lang="ar-SA" dirty="0" smtClean="0"/>
              <a:t>العلمي</a:t>
            </a:r>
            <a:endParaRPr lang="ar-SA"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382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6400800"/>
            <a:ext cx="9144000" cy="507831"/>
          </a:xfrm>
          <a:prstGeom prst="rect">
            <a:avLst/>
          </a:prstGeom>
          <a:noFill/>
        </p:spPr>
        <p:txBody>
          <a:bodyPr wrap="square" rtlCol="0">
            <a:spAutoFit/>
          </a:bodyPr>
          <a:lstStyle/>
          <a:p>
            <a:r>
              <a:rPr lang="en-US" sz="900" dirty="0"/>
              <a:t>http://www.sheikhmohammed.com/vgn-ext-templating/v/index.jsp?vgnextoid=3f2d6a37b6634110VgnVCM1000003f140a0aRCRD&amp;vgnextchannel=f2082b8ab49e3310VgnVCM1000004d64a8c0RCRD&amp;vgnextfmt=default&amp;date=978344135910</a:t>
            </a:r>
          </a:p>
        </p:txBody>
      </p:sp>
    </p:spTree>
    <p:extLst>
      <p:ext uri="{BB962C8B-B14F-4D97-AF65-F5344CB8AC3E}">
        <p14:creationId xmlns:p14="http://schemas.microsoft.com/office/powerpoint/2010/main" val="2213495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31 مارس 2003 افتتاح مكتب دبي للمؤتمرات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70</a:t>
            </a:fld>
            <a:endParaRPr lang="en-US" dirty="0">
              <a:solidFill>
                <a:prstClr val="white"/>
              </a:solidFill>
            </a:endParaRPr>
          </a:p>
        </p:txBody>
      </p:sp>
      <p:sp>
        <p:nvSpPr>
          <p:cNvPr id="5" name="Content Placeholder 2"/>
          <p:cNvSpPr txBox="1">
            <a:spLocks/>
          </p:cNvSpPr>
          <p:nvPr/>
        </p:nvSpPr>
        <p:spPr bwMode="auto">
          <a:xfrm>
            <a:off x="381000" y="838200"/>
            <a:ext cx="48768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بتوجيهات من صاحب السمو محمد بن راشدآل مكتوم، </a:t>
            </a:r>
            <a:r>
              <a:rPr lang="ar-SA" dirty="0"/>
              <a:t>بصفته ولي عهد دبي وزير الدفاع آنذاك، أعلنت </a:t>
            </a:r>
            <a:r>
              <a:rPr lang="ar-SA" dirty="0" smtClean="0"/>
              <a:t>دائرة السياحة والتسويق التجاري، عن الافتتاح الرسمي لمكتب دبي للمؤتمرات، الذي يسهم في الترويج لدبي كوجهة لسياحة المؤتمرات، والاجتماعات والمعارض. </a:t>
            </a:r>
          </a:p>
          <a:p>
            <a:pPr indent="0" algn="just">
              <a:lnSpc>
                <a:spcPct val="150000"/>
              </a:lnSpc>
              <a:buNone/>
            </a:pPr>
            <a:r>
              <a:rPr lang="ar-SA" dirty="0" smtClean="0"/>
              <a:t>الهدف من إنشاء </a:t>
            </a:r>
            <a:r>
              <a:rPr lang="ar-SA" dirty="0"/>
              <a:t>مكتب دبي للمؤتمرات </a:t>
            </a:r>
            <a:r>
              <a:rPr lang="ar-SA" dirty="0" smtClean="0"/>
              <a:t>ليس فقط لمواجهة الطلب المتزايد على قطاع سياحة المؤتمرات والاجتماعات في دبي، ولكن لجعل الإمارة وجهة عالمية لسياحة الأعمال، أن المكتب يساعد كل الفنادق ومراكز المؤتمرات في دبي في تسويق خدماتها إقليمياً وعالمياً</a:t>
            </a:r>
            <a:endParaRPr lang="ar-SA"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بإفتتاح </a:t>
            </a:r>
            <a:r>
              <a:rPr lang="ar-SA" dirty="0"/>
              <a:t>مكتب دبي للمؤتمرات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542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27 ابريل 2003 </a:t>
            </a:r>
            <a:r>
              <a:rPr lang="ar-SA" dirty="0" smtClean="0"/>
              <a:t>معهد </a:t>
            </a:r>
            <a:r>
              <a:rPr lang="ar-SA" dirty="0"/>
              <a:t>لتنمية الموارد البشرية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71</a:t>
            </a:fld>
            <a:endParaRPr lang="en-US" dirty="0">
              <a:solidFill>
                <a:prstClr val="white"/>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bwMode="auto">
          <a:xfrm>
            <a:off x="387530" y="838200"/>
            <a:ext cx="487027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برئاسة صاحب السمو </a:t>
            </a:r>
            <a:r>
              <a:rPr lang="ar-SA" dirty="0"/>
              <a:t>الشيخ محمد بن راشد آل مكتوم</a:t>
            </a:r>
            <a:r>
              <a:rPr lang="ar-SA" dirty="0" smtClean="0"/>
              <a:t>، </a:t>
            </a:r>
            <a:r>
              <a:rPr lang="ar-SA" dirty="0"/>
              <a:t>بصفته ولي عهد دبي وزير الدفاع آنذاك، وافق المجلس على إنشاء معهد دبي لتنمية الموارد البشرية </a:t>
            </a:r>
            <a:endParaRPr lang="ar-SA" dirty="0" smtClean="0"/>
          </a:p>
          <a:p>
            <a:pPr indent="0" algn="just">
              <a:lnSpc>
                <a:spcPct val="150000"/>
              </a:lnSpc>
              <a:buNone/>
            </a:pPr>
            <a:r>
              <a:rPr lang="ar-SA" dirty="0" smtClean="0"/>
              <a:t>ويهدف </a:t>
            </a:r>
            <a:r>
              <a:rPr lang="ar-SA" dirty="0"/>
              <a:t>إلى إعداد الشباب المواطن وتدريبهم وتهيئتهم للعمل في القطاع </a:t>
            </a:r>
            <a:r>
              <a:rPr lang="ar-SA" dirty="0" smtClean="0"/>
              <a:t>الخاص. </a:t>
            </a:r>
          </a:p>
          <a:p>
            <a:pPr indent="0" algn="just">
              <a:lnSpc>
                <a:spcPct val="150000"/>
              </a:lnSpc>
              <a:buNone/>
            </a:pPr>
            <a:r>
              <a:rPr lang="ar-SA" dirty="0" smtClean="0"/>
              <a:t>يتولى </a:t>
            </a:r>
            <a:r>
              <a:rPr lang="ar-SA" dirty="0"/>
              <a:t>المعهد تدريب وتطوير قدرات وأداء موظفي الحكومة ليتمكنوا من المساهمة بفعالية في تطوير دوائرهم </a:t>
            </a:r>
            <a:r>
              <a:rPr lang="ar-SA" dirty="0" smtClean="0"/>
              <a:t>ومؤسساتهم. وسوف </a:t>
            </a:r>
            <a:r>
              <a:rPr lang="ar-SA" dirty="0"/>
              <a:t>يدير المعهد ويشرف عليه بعد تأسيسه مجلس إدارة يتشكل من ممثلين عن القطاعين العام </a:t>
            </a:r>
            <a:r>
              <a:rPr lang="ar-SA" dirty="0" smtClean="0"/>
              <a:t>والخاص</a:t>
            </a:r>
            <a:endParaRPr lang="ar-SA" dirty="0"/>
          </a:p>
          <a:p>
            <a:pPr indent="0" algn="just">
              <a:lnSpc>
                <a:spcPct val="150000"/>
              </a:lnSpc>
              <a:buNone/>
            </a:pP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a:t>
            </a:r>
            <a:r>
              <a:rPr lang="ar-SA" dirty="0"/>
              <a:t>إنشاء معهد لتنمية الموارد البشرية</a:t>
            </a:r>
          </a:p>
        </p:txBody>
      </p:sp>
    </p:spTree>
    <p:extLst>
      <p:ext uri="{BB962C8B-B14F-4D97-AF65-F5344CB8AC3E}">
        <p14:creationId xmlns:p14="http://schemas.microsoft.com/office/powerpoint/2010/main" val="3118475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 3- 5 مايو 2003 المنتدى الدولي للاستثمار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72</a:t>
            </a:fld>
            <a:endParaRPr lang="en-US" dirty="0">
              <a:solidFill>
                <a:prstClr val="white"/>
              </a:solidFill>
            </a:endParaRPr>
          </a:p>
        </p:txBody>
      </p:sp>
      <p:sp>
        <p:nvSpPr>
          <p:cNvPr id="5" name="Content Placeholder 2"/>
          <p:cNvSpPr>
            <a:spLocks noGrp="1"/>
          </p:cNvSpPr>
          <p:nvPr>
            <p:ph idx="1"/>
          </p:nvPr>
        </p:nvSpPr>
        <p:spPr>
          <a:xfrm>
            <a:off x="304800" y="762000"/>
            <a:ext cx="4953000" cy="5257800"/>
          </a:xfrm>
          <a:ln>
            <a:noFill/>
          </a:ln>
        </p:spPr>
        <p:txBody>
          <a:bodyPr/>
          <a:lstStyle/>
          <a:p>
            <a:pPr indent="0" algn="just">
              <a:lnSpc>
                <a:spcPct val="150000"/>
              </a:lnSpc>
              <a:buNone/>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a:t>
            </a:r>
            <a:r>
              <a:rPr lang="ar-SA" dirty="0" smtClean="0"/>
              <a:t>تم افتتاح المنتدى </a:t>
            </a:r>
            <a:r>
              <a:rPr lang="ar-SA" dirty="0"/>
              <a:t>الدولي للاستثمار </a:t>
            </a:r>
            <a:r>
              <a:rPr lang="ar-SA" dirty="0" smtClean="0"/>
              <a:t>تحت شعار "</a:t>
            </a:r>
            <a:r>
              <a:rPr lang="ar-SA" dirty="0"/>
              <a:t>عالم جديد، آفاق جديدة، أسس جديدة"، </a:t>
            </a:r>
            <a:r>
              <a:rPr lang="ar-SA" b="1" dirty="0" smtClean="0"/>
              <a:t>ويعتبر </a:t>
            </a:r>
            <a:r>
              <a:rPr lang="ar-SA" b="1" dirty="0"/>
              <a:t>الحدث الأول من نوعه في </a:t>
            </a:r>
            <a:r>
              <a:rPr lang="ar-SA" b="1" dirty="0" smtClean="0"/>
              <a:t>المنطقة. </a:t>
            </a:r>
          </a:p>
          <a:p>
            <a:pPr indent="0" algn="just">
              <a:lnSpc>
                <a:spcPct val="150000"/>
              </a:lnSpc>
              <a:buNone/>
            </a:pPr>
            <a:r>
              <a:rPr lang="ar-SA" dirty="0" smtClean="0"/>
              <a:t>تعاون في المؤتمر مجموعة </a:t>
            </a:r>
            <a:r>
              <a:rPr lang="ar-SA" dirty="0"/>
              <a:t>من الهيئات والجمعيات العالمية منها: الجمعية العالمية لوكالات ترويج الاستثمار </a:t>
            </a:r>
            <a:r>
              <a:rPr lang="en-US" dirty="0"/>
              <a:t>WAIPA، </a:t>
            </a:r>
            <a:r>
              <a:rPr lang="ar-SA" dirty="0"/>
              <a:t>منظمة الأمم المتحدة للتنمية الصناعية </a:t>
            </a:r>
            <a:r>
              <a:rPr lang="en-US" dirty="0"/>
              <a:t>UNIDO، </a:t>
            </a:r>
            <a:r>
              <a:rPr lang="ar-SA" dirty="0"/>
              <a:t>مؤتمر الأمم المتحدة للتجارة والتنمية </a:t>
            </a:r>
            <a:r>
              <a:rPr lang="en-US" dirty="0"/>
              <a:t>UNCTAD، </a:t>
            </a:r>
            <a:r>
              <a:rPr lang="ar-SA" dirty="0"/>
              <a:t>منظمة التعاون الاقتصادي والتنمية </a:t>
            </a:r>
            <a:r>
              <a:rPr lang="en-US" dirty="0" smtClean="0"/>
              <a:t>OECD</a:t>
            </a:r>
            <a:r>
              <a:rPr lang="ar-SA" dirty="0" smtClean="0"/>
              <a:t>. ناقش المنتدي قضايا </a:t>
            </a:r>
            <a:r>
              <a:rPr lang="ar-SA" dirty="0"/>
              <a:t>عديدة تواكب المتغيرات الاقتصادية للنظام العالمي الجديد وآفاق ومزايا الاستثمار وانعكاساته على اقتصاد المنطقة والمبادرات الهادفة لتطوير فرص العمل وتحسين المناخ الاقتصادي لدول الخليج والمنطقة </a:t>
            </a:r>
            <a:r>
              <a:rPr lang="ar-SA" dirty="0" smtClean="0"/>
              <a:t>العربية</a:t>
            </a:r>
            <a:endParaRPr lang="en-US"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المنتدى الدولي للاستثمار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843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12 مايو 2003 مدينة دبي الملاحية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73</a:t>
            </a:fld>
            <a:endParaRPr lang="en-US" dirty="0">
              <a:solidFill>
                <a:prstClr val="white"/>
              </a:solidFill>
            </a:endParaRPr>
          </a:p>
        </p:txBody>
      </p:sp>
      <p:sp>
        <p:nvSpPr>
          <p:cNvPr id="7" name="Content Placeholder 2"/>
          <p:cNvSpPr>
            <a:spLocks noGrp="1"/>
          </p:cNvSpPr>
          <p:nvPr>
            <p:ph idx="1"/>
          </p:nvPr>
        </p:nvSpPr>
        <p:spPr>
          <a:xfrm>
            <a:off x="304800" y="762000"/>
            <a:ext cx="4953000" cy="5562600"/>
          </a:xfrm>
          <a:ln>
            <a:noFill/>
          </a:ln>
        </p:spPr>
        <p:txBody>
          <a:bodyPr/>
          <a:lstStyle/>
          <a:p>
            <a:pPr indent="0" algn="just">
              <a:lnSpc>
                <a:spcPct val="150000"/>
              </a:lnSpc>
              <a:buNone/>
            </a:pPr>
            <a:r>
              <a:rPr lang="ar-SA" dirty="0" smtClean="0"/>
              <a:t>لتحقيق </a:t>
            </a:r>
            <a:r>
              <a:rPr lang="ar-SA" dirty="0"/>
              <a:t>رؤية صاحب السمو الشيخ محمد بن راشد آل مكتوم، بصفته ولي عهد دبي وزير الدفاع آنذاك، بأن تخلق دبي مركزاً بحرياً مرموقاً يقدم كافة الخدمات البحرية تحت سقف </a:t>
            </a:r>
            <a:r>
              <a:rPr lang="ar-SA" dirty="0" smtClean="0"/>
              <a:t>واحد تم الاعلان الحرة عن إنشاء مدينة </a:t>
            </a:r>
            <a:r>
              <a:rPr lang="ar-SA" dirty="0"/>
              <a:t>دبي </a:t>
            </a:r>
            <a:r>
              <a:rPr lang="ar-SA" dirty="0" smtClean="0"/>
              <a:t>الملاحية. توفر </a:t>
            </a:r>
            <a:r>
              <a:rPr lang="ar-SA" dirty="0"/>
              <a:t>مدينة دبي الملاحية خدمات بحرية عالمية مرموقة إلى كافة المشاريع والصناعات </a:t>
            </a:r>
            <a:r>
              <a:rPr lang="ar-SA" dirty="0" smtClean="0"/>
              <a:t>البحرية. والمدينة عبارة </a:t>
            </a:r>
            <a:r>
              <a:rPr lang="ar-SA" dirty="0"/>
              <a:t>عن شبه جزيرة في مياه الخليج العربي، في المنطقة بين ميناء راشد وحوض دبي الجاف وتتصل بالبر عبر جسر أرضي. </a:t>
            </a:r>
            <a:endParaRPr lang="ar-SA" dirty="0" smtClean="0"/>
          </a:p>
          <a:p>
            <a:pPr indent="0" algn="just">
              <a:lnSpc>
                <a:spcPct val="150000"/>
              </a:lnSpc>
              <a:buNone/>
            </a:pPr>
            <a:r>
              <a:rPr lang="ar-SA" dirty="0" smtClean="0"/>
              <a:t>يقع </a:t>
            </a:r>
            <a:r>
              <a:rPr lang="ar-SA" dirty="0"/>
              <a:t>هذا المشروع على مساحة 25 مليون قدم مربع، وتبلغ تكلفة مرحلته الأولى المتوقع انتهاؤها خلال عام "650" مليون درهم بتمويل مباشر من حكومة </a:t>
            </a:r>
            <a:r>
              <a:rPr lang="ar-SA" dirty="0" smtClean="0"/>
              <a:t>دبي</a:t>
            </a:r>
            <a:endParaRPr lang="en-US" dirty="0"/>
          </a:p>
        </p:txBody>
      </p:sp>
      <p:sp>
        <p:nvSpPr>
          <p:cNvPr id="6" name="TextBox 5"/>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بإنشاء </a:t>
            </a:r>
            <a:r>
              <a:rPr lang="ar-SA" dirty="0"/>
              <a:t>مدينة دبي الملاحية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570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مايو 2003 برنامج محمد بن راشد لاعداد القادة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74</a:t>
            </a:fld>
            <a:endParaRPr lang="en-US" dirty="0">
              <a:solidFill>
                <a:prstClr val="white"/>
              </a:solidFill>
            </a:endParaRPr>
          </a:p>
        </p:txBody>
      </p:sp>
      <p:sp>
        <p:nvSpPr>
          <p:cNvPr id="5" name="TextBox 4"/>
          <p:cNvSpPr txBox="1"/>
          <p:nvPr/>
        </p:nvSpPr>
        <p:spPr>
          <a:xfrm>
            <a:off x="304800" y="762000"/>
            <a:ext cx="4953000" cy="5027017"/>
          </a:xfrm>
          <a:prstGeom prst="rect">
            <a:avLst/>
          </a:prstGeom>
          <a:noFill/>
          <a:ln>
            <a:noFill/>
          </a:ln>
        </p:spPr>
        <p:txBody>
          <a:bodyPr wrap="square" rtlCol="0">
            <a:spAutoFit/>
          </a:bodyPr>
          <a:lstStyle/>
          <a:p>
            <a:pPr algn="just" rtl="1">
              <a:lnSpc>
                <a:spcPct val="150000"/>
              </a:lnSpc>
            </a:pPr>
            <a:r>
              <a:rPr lang="ar-SA" dirty="0" smtClean="0"/>
              <a:t>إطلاق صاحب السمو الشيخ محمد بن راشد آل مكتوم</a:t>
            </a:r>
            <a:r>
              <a:rPr lang="ar-SA" dirty="0"/>
              <a:t>، بصفته ولي عهد دبي وزير الدفاع آنذاك، برنامج محمد بن راشد لاعداد القادة </a:t>
            </a:r>
            <a:r>
              <a:rPr lang="ar-SA" b="1" dirty="0" smtClean="0"/>
              <a:t>وهو أول برنامج من نوعه في الشرق الاوسط </a:t>
            </a:r>
            <a:r>
              <a:rPr lang="ar-SA" dirty="0" smtClean="0"/>
              <a:t>يعنى بتأهيل الكفاءات الشابة للمناصب القيادية. يهدف </a:t>
            </a:r>
            <a:r>
              <a:rPr lang="ar-SA" dirty="0"/>
              <a:t>إلى إعداد وتأهيل جيل من الشباب المواطن القادر على تولي دفة القيادة في دوائر ومؤسسات القطاعين العام والخاص في دبي ودولة الإمارات العربية المتحدة بكل </a:t>
            </a:r>
            <a:r>
              <a:rPr lang="ar-SA" dirty="0" smtClean="0"/>
              <a:t>كفاءة، </a:t>
            </a:r>
            <a:r>
              <a:rPr lang="ar-SA" dirty="0"/>
              <a:t>وذلك عبر تزويدهم بكل ما يلزم من معرفة ومهارات </a:t>
            </a:r>
            <a:r>
              <a:rPr lang="ar-SA" dirty="0" smtClean="0"/>
              <a:t>وخبرات. يتم تنفيذه بالتعاون مع عدد من أبرز كليات الاعمال العالمية، ويلعب دوراً محورياً في دعم وتسريع عملية تطوير المواهب القيادية في دولة الامارات، كما يوفر فرصاً متميزة تتيح لقيادات الأعمال في البلاد بالتفاعل والتواصل مع الأجيال القيادية القادمة بشأن أساسيات سوق الاعمال</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بإطلاق </a:t>
            </a:r>
            <a:r>
              <a:rPr lang="ar-SA" dirty="0"/>
              <a:t>برنامج محمد بن راشد لاعداد القادة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638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20 مايو 2003 </a:t>
            </a:r>
            <a:r>
              <a:rPr lang="ar-SA" dirty="0" smtClean="0"/>
              <a:t>مجلس </a:t>
            </a:r>
            <a:r>
              <a:rPr lang="ar-SA" dirty="0"/>
              <a:t>ثقافي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75</a:t>
            </a:fld>
            <a:endParaRPr lang="en-US" dirty="0">
              <a:solidFill>
                <a:prstClr val="white"/>
              </a:solidFill>
            </a:endParaRPr>
          </a:p>
        </p:txBody>
      </p:sp>
      <p:sp>
        <p:nvSpPr>
          <p:cNvPr id="5" name="TextBox 4"/>
          <p:cNvSpPr txBox="1"/>
          <p:nvPr/>
        </p:nvSpPr>
        <p:spPr>
          <a:xfrm>
            <a:off x="304800" y="838200"/>
            <a:ext cx="4953000" cy="2585323"/>
          </a:xfrm>
          <a:prstGeom prst="rect">
            <a:avLst/>
          </a:prstGeom>
          <a:noFill/>
          <a:ln>
            <a:noFill/>
          </a:ln>
        </p:spPr>
        <p:txBody>
          <a:bodyPr wrap="square" rtlCol="0">
            <a:spAutoFit/>
          </a:bodyPr>
          <a:lstStyle/>
          <a:p>
            <a:pPr algn="just" rtl="1">
              <a:lnSpc>
                <a:spcPct val="150000"/>
              </a:lnSpc>
            </a:pPr>
            <a:r>
              <a:rPr lang="ar-SA" dirty="0"/>
              <a:t>بتوجيهات صاحب السمو الشيخ محمد بن راشد آل مكتوم، بصفته ولي عهد دبي وزير الدفاع  آنذاك، </a:t>
            </a:r>
            <a:r>
              <a:rPr lang="ar-SA" dirty="0" smtClean="0"/>
              <a:t>قرر </a:t>
            </a:r>
            <a:r>
              <a:rPr lang="ar-SA" dirty="0"/>
              <a:t>المجلس التنفيذي في دبي </a:t>
            </a:r>
            <a:r>
              <a:rPr lang="ar-SA" dirty="0" smtClean="0"/>
              <a:t>برئاسة سموه بإنشاء </a:t>
            </a:r>
            <a:r>
              <a:rPr lang="ar-SA" dirty="0"/>
              <a:t>مجلس دبي الثقافي</a:t>
            </a:r>
            <a:endParaRPr lang="ar-SA" dirty="0" smtClean="0"/>
          </a:p>
          <a:p>
            <a:pPr algn="just" rtl="1">
              <a:lnSpc>
                <a:spcPct val="150000"/>
              </a:lnSpc>
            </a:pPr>
            <a:r>
              <a:rPr lang="ar-SA" dirty="0" smtClean="0"/>
              <a:t>مهام مجلس </a:t>
            </a:r>
            <a:r>
              <a:rPr lang="ar-SA" dirty="0"/>
              <a:t>دبي </a:t>
            </a:r>
            <a:r>
              <a:rPr lang="ar-SA" dirty="0" smtClean="0"/>
              <a:t>الثقافي الرئيسية هي بناء الشخصية الثقافية الوطنية لأبناء الإمارات، من خلال تفعيل وتنسيق الأنشطة الثقافية التي تقام في دبي، وتنظمها الجهات ذات الصلة</a:t>
            </a:r>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1539" cy="273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بإنشاء </a:t>
            </a:r>
            <a:r>
              <a:rPr lang="ar-SA" dirty="0"/>
              <a:t>مجلس </a:t>
            </a:r>
            <a:r>
              <a:rPr lang="ar-SA" dirty="0" smtClean="0"/>
              <a:t>ثقافي</a:t>
            </a:r>
            <a:endParaRPr lang="ar-SA" dirty="0"/>
          </a:p>
        </p:txBody>
      </p:sp>
    </p:spTree>
    <p:extLst>
      <p:ext uri="{BB962C8B-B14F-4D97-AF65-F5344CB8AC3E}">
        <p14:creationId xmlns:p14="http://schemas.microsoft.com/office/powerpoint/2010/main" val="7551857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 يونيو 2003 </a:t>
            </a:r>
            <a:r>
              <a:rPr lang="ar-SA" dirty="0" smtClean="0"/>
              <a:t>الدورة </a:t>
            </a:r>
            <a:r>
              <a:rPr lang="ar-SA" dirty="0"/>
              <a:t>الافتتاحية لاعداد وتأهيل القادة الشباب</a:t>
            </a:r>
          </a:p>
        </p:txBody>
      </p:sp>
      <p:sp>
        <p:nvSpPr>
          <p:cNvPr id="3" name="Content Placeholder 2"/>
          <p:cNvSpPr>
            <a:spLocks noGrp="1"/>
          </p:cNvSpPr>
          <p:nvPr>
            <p:ph idx="1"/>
          </p:nvPr>
        </p:nvSpPr>
        <p:spPr>
          <a:xfrm>
            <a:off x="304800" y="838200"/>
            <a:ext cx="4953000" cy="5257800"/>
          </a:xfrm>
          <a:ln>
            <a:noFill/>
          </a:ln>
        </p:spPr>
        <p:txBody>
          <a:bodyPr/>
          <a:lstStyle/>
          <a:p>
            <a:pPr indent="0" algn="just">
              <a:lnSpc>
                <a:spcPct val="150000"/>
              </a:lnSpc>
              <a:buNone/>
            </a:pPr>
            <a:r>
              <a:rPr lang="ar-SA" dirty="0" smtClean="0"/>
              <a:t>قام صاحب السمو </a:t>
            </a:r>
            <a:r>
              <a:rPr lang="ar-SA" dirty="0"/>
              <a:t>الشيخ محمد بن راشد آل مكتوم بصفته ولي عهد دبي وزير الدفاع  آنذاك، بزيارة الدورة الافتتاحية التدريبية لاعداد وتأهيل القادة من شباب وبنات </a:t>
            </a:r>
            <a:r>
              <a:rPr lang="ar-SA" dirty="0" smtClean="0"/>
              <a:t>الامارات. شارك في الدورة نحو </a:t>
            </a:r>
            <a:r>
              <a:rPr lang="ar-SA" dirty="0"/>
              <a:t>ثلاثين شاباً </a:t>
            </a:r>
            <a:r>
              <a:rPr lang="ar-SA" dirty="0" smtClean="0"/>
              <a:t>وفتاة.</a:t>
            </a:r>
          </a:p>
          <a:p>
            <a:pPr indent="0" algn="just">
              <a:lnSpc>
                <a:spcPct val="150000"/>
              </a:lnSpc>
              <a:buNone/>
            </a:pPr>
            <a:r>
              <a:rPr lang="ar-SA" dirty="0" smtClean="0"/>
              <a:t>يهدف البرنامج الى </a:t>
            </a:r>
            <a:r>
              <a:rPr lang="ar-SA" dirty="0"/>
              <a:t>تأهيل واعداد وتدريب الكوادر الشابة من ابناء وبنات الوطن كي يكونوا قادة المستقبل في ادارة المؤسسات والشركات والدوائر في القطاعين العام </a:t>
            </a:r>
            <a:r>
              <a:rPr lang="ar-SA" dirty="0" smtClean="0"/>
              <a:t>والخاص</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76</a:t>
            </a:fld>
            <a:endParaRPr lang="en-US" dirty="0">
              <a:solidFill>
                <a:prstClr val="white"/>
              </a:solidFill>
            </a:endParaRP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يزور </a:t>
            </a:r>
            <a:r>
              <a:rPr lang="ar-SA" dirty="0"/>
              <a:t>الدورة الافتتاحية لاعداد وتأهيل القادة </a:t>
            </a:r>
            <a:r>
              <a:rPr lang="ar-SA" dirty="0" smtClean="0"/>
              <a:t>الشباب</a:t>
            </a:r>
            <a:endParaRPr lang="ar-SA" dirty="0"/>
          </a:p>
        </p:txBody>
      </p:sp>
    </p:spTree>
    <p:extLst>
      <p:ext uri="{BB962C8B-B14F-4D97-AF65-F5344CB8AC3E}">
        <p14:creationId xmlns:p14="http://schemas.microsoft.com/office/powerpoint/2010/main" val="643143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12 يونيو 2003 مؤسسة محمد بن راشد لدعم مشاريع الشباب تنظم ملتقى التواصل</a:t>
            </a:r>
            <a:endParaRPr lang="ar-SA" sz="1050" dirty="0"/>
          </a:p>
        </p:txBody>
      </p:sp>
      <p:sp>
        <p:nvSpPr>
          <p:cNvPr id="3" name="Content Placeholder 2"/>
          <p:cNvSpPr>
            <a:spLocks noGrp="1"/>
          </p:cNvSpPr>
          <p:nvPr>
            <p:ph idx="1"/>
          </p:nvPr>
        </p:nvSpPr>
        <p:spPr>
          <a:xfrm>
            <a:off x="304800" y="838200"/>
            <a:ext cx="4953000" cy="5715000"/>
          </a:xfrm>
          <a:ln>
            <a:noFill/>
          </a:ln>
        </p:spPr>
        <p:txBody>
          <a:bodyPr/>
          <a:lstStyle/>
          <a:p>
            <a:pPr indent="0" algn="just">
              <a:lnSpc>
                <a:spcPct val="150000"/>
              </a:lnSpc>
              <a:buNone/>
            </a:pPr>
            <a:r>
              <a:rPr lang="ar-SA" dirty="0" smtClean="0"/>
              <a:t>تحت رعاية </a:t>
            </a:r>
            <a:r>
              <a:rPr lang="ar-SA" dirty="0"/>
              <a:t>صاحب السمو الشيخ محمد بن راشد آل مكتوم بصفته ولي عهد دبي </a:t>
            </a:r>
            <a:r>
              <a:rPr lang="ar-SA" dirty="0" smtClean="0"/>
              <a:t>وزير الدفاع </a:t>
            </a:r>
            <a:r>
              <a:rPr lang="ar-SA" dirty="0"/>
              <a:t>آنذاك، نظم </a:t>
            </a:r>
            <a:r>
              <a:rPr lang="ar-SA" dirty="0" smtClean="0"/>
              <a:t>فريق </a:t>
            </a:r>
            <a:r>
              <a:rPr lang="ar-SA" dirty="0"/>
              <a:t>عمل برنامج المشتريات الحكومية ورش عمل أسبوعية للأعضاء المسجلين في </a:t>
            </a:r>
            <a:r>
              <a:rPr lang="ar-SA" dirty="0" smtClean="0"/>
              <a:t>البرنامج، أطلق عليها اسم ملتقى التواصل، </a:t>
            </a:r>
            <a:r>
              <a:rPr lang="ar-SA" dirty="0"/>
              <a:t>وقد تم تنظيم 4 ورش عمل </a:t>
            </a:r>
            <a:r>
              <a:rPr lang="ar-SA" dirty="0" smtClean="0"/>
              <a:t>اثنتان </a:t>
            </a:r>
            <a:r>
              <a:rPr lang="ar-SA" dirty="0"/>
              <a:t>منها للسيدات حضرها أكثر من 100 </a:t>
            </a:r>
            <a:r>
              <a:rPr lang="ar-SA" dirty="0" smtClean="0"/>
              <a:t>عضو.</a:t>
            </a:r>
          </a:p>
          <a:p>
            <a:pPr indent="0" algn="just">
              <a:lnSpc>
                <a:spcPct val="150000"/>
              </a:lnSpc>
              <a:buNone/>
            </a:pPr>
            <a:r>
              <a:rPr lang="ar-SA" dirty="0" smtClean="0"/>
              <a:t>وتهدف </a:t>
            </a:r>
            <a:r>
              <a:rPr lang="ar-SA" dirty="0"/>
              <a:t>المؤسسة من خلال تنظيم ورش العمل إلى التواصل مع أعضاء البرنامج وتوعيتهم بأهم الطرق والأساليب للاستفادة من البرنامج، ومناقشة أهم نظم وإرشادات البرنامج الواجب اتباعها والتقيد بها لتسهيل عرضهم لمنتجاتهم وخدماتهم على الدوائر الحكومية، والإجابة على جميع استفساراتهم بهذا الشأن</a:t>
            </a:r>
            <a:r>
              <a:rPr lang="ar-SA" dirty="0" smtClean="0"/>
              <a:t>.</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77</a:t>
            </a:fld>
            <a:endParaRPr lang="en-US" dirty="0">
              <a:solidFill>
                <a:prstClr val="white"/>
              </a:solidFill>
            </a:endParaRPr>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ملتقى </a:t>
            </a:r>
            <a:r>
              <a:rPr lang="ar-SA" dirty="0"/>
              <a:t>التواصل</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21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يونيو 2003 مؤسسة محمد بن راشد لدعم مشاريع الشباب تنظم ورشة عمل حول التفكير الإبداعي</a:t>
            </a:r>
          </a:p>
        </p:txBody>
      </p:sp>
      <p:sp>
        <p:nvSpPr>
          <p:cNvPr id="3" name="Content Placeholder 2"/>
          <p:cNvSpPr>
            <a:spLocks noGrp="1"/>
          </p:cNvSpPr>
          <p:nvPr>
            <p:ph idx="1"/>
          </p:nvPr>
        </p:nvSpPr>
        <p:spPr>
          <a:xfrm>
            <a:off x="304800" y="838200"/>
            <a:ext cx="4953000" cy="57912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نظمت مؤسسة محمد بن راشد لدعم مشاريع الشباب ورشة عمل بالتعاون مع مركز بروجريس للاستشارات الإدارية حول التفكير </a:t>
            </a:r>
            <a:r>
              <a:rPr lang="ar-SA" dirty="0" smtClean="0"/>
              <a:t>الإبداعي. حضر الندوة </a:t>
            </a:r>
            <a:r>
              <a:rPr lang="ar-SA" dirty="0"/>
              <a:t>أكثر من 60 شاباً وشابة </a:t>
            </a:r>
            <a:r>
              <a:rPr lang="ar-SA" dirty="0" smtClean="0"/>
              <a:t>يرغبون في تقديم </a:t>
            </a:r>
            <a:r>
              <a:rPr lang="ar-SA" dirty="0"/>
              <a:t>أفكار لمشاريع جديدة، وإدارة هذه المشاريع بأنفسهم</a:t>
            </a:r>
            <a:r>
              <a:rPr lang="ar-SA" dirty="0" smtClean="0"/>
              <a:t>. </a:t>
            </a:r>
          </a:p>
          <a:p>
            <a:pPr indent="0" algn="just">
              <a:lnSpc>
                <a:spcPct val="150000"/>
              </a:lnSpc>
              <a:buNone/>
            </a:pPr>
            <a:r>
              <a:rPr lang="ar-SA" dirty="0" smtClean="0"/>
              <a:t>يأتي </a:t>
            </a:r>
            <a:r>
              <a:rPr lang="ar-SA" dirty="0"/>
              <a:t>تنظيم ورشة العمل هذه ضمن البرامج والخدمات العديدة التي تقدمها مؤسسة محمد بن راشد لدعم مشاريع الشباب لمساعدة الشباب في تحقيق طموحاتهم، وتقديم الدعم اللازم لبدء مشاريعهم، وتمكينهم من إدارة هذه المشاريع على أسس سليمة </a:t>
            </a:r>
            <a:r>
              <a:rPr lang="ar-SA" dirty="0" smtClean="0"/>
              <a:t>ومتينة</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78</a:t>
            </a:fld>
            <a:endParaRPr lang="en-US" dirty="0">
              <a:solidFill>
                <a:prstClr val="white"/>
              </a:solidFill>
            </a:endParaRPr>
          </a:p>
        </p:txBody>
      </p:sp>
      <p:sp>
        <p:nvSpPr>
          <p:cNvPr id="5" name="TextBox 4"/>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ورش </a:t>
            </a:r>
            <a:r>
              <a:rPr lang="ar-SA" dirty="0"/>
              <a:t>عمل حول التفكير الإبداعي</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446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 يوليو 2003 حكومة دبي الالكترونية تطلق مبادرة التقنية للجميع</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79</a:t>
            </a:fld>
            <a:endParaRPr lang="en-US" dirty="0">
              <a:solidFill>
                <a:prstClr val="white"/>
              </a:solidFill>
            </a:endParaRPr>
          </a:p>
        </p:txBody>
      </p:sp>
      <p:sp>
        <p:nvSpPr>
          <p:cNvPr id="5" name="Content Placeholder 2"/>
          <p:cNvSpPr txBox="1">
            <a:spLocks/>
          </p:cNvSpPr>
          <p:nvPr/>
        </p:nvSpPr>
        <p:spPr bwMode="auto">
          <a:xfrm>
            <a:off x="304800" y="838200"/>
            <a:ext cx="4953000" cy="586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بناء على توجيهات صاحب سمو الشيخ محمد بن راشد آل مكتوم</a:t>
            </a:r>
            <a:r>
              <a:rPr lang="ar-SA" dirty="0"/>
              <a:t>، بصفته ولي عهد دبي وزير الدفاع آنذاك، </a:t>
            </a:r>
            <a:r>
              <a:rPr lang="ar-SA" dirty="0" smtClean="0"/>
              <a:t>قامت حكومة دبي الالكترونية بإطلاق مبادرة "التقنية للجميع" ، وذلك لإقامة مجتمع رقمي نموذجي يقوم على المعرفة، </a:t>
            </a:r>
            <a:r>
              <a:rPr lang="ar-SA" b="1" dirty="0" smtClean="0"/>
              <a:t>وهي أول مبادرة من نوعها بالمنطقة. </a:t>
            </a:r>
            <a:r>
              <a:rPr lang="ar-SA" dirty="0" smtClean="0"/>
              <a:t>الهدف من المبادرة توفير "التقنية للجميع"، وذلك بالتعاون مع عدد من كبريات الشركات العالمية المختصة، في مقدمتها انتل وميكروسوفت وفوجتسو سيمنس وابسون. وتوفر المبادرة الجديدة، حزمة متكاملة من أجهزة الكمبيوتر والبرمجيات والطابعات وبرامج التدريب العملي على استخدامها، وذلك بأسعار خاصة تقل 20-30% عن السوق، ويتم دفع قيمتها بالتقسيط عن طريق البنوك</a:t>
            </a:r>
            <a:endParaRPr lang="ar-SA" b="1" dirty="0"/>
          </a:p>
        </p:txBody>
      </p:sp>
      <p:sp>
        <p:nvSpPr>
          <p:cNvPr id="10" name="TextBox 9"/>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بإطلاق مبادرة </a:t>
            </a:r>
            <a:r>
              <a:rPr lang="ar-SA" dirty="0"/>
              <a:t>التقنية </a:t>
            </a:r>
            <a:r>
              <a:rPr lang="ar-SA" dirty="0" smtClean="0"/>
              <a:t>للجميع</a:t>
            </a:r>
            <a:endParaRPr lang="ar-SA"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59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8 ابريل 1998 افتتاح مبنى مطار </a:t>
            </a:r>
            <a:r>
              <a:rPr lang="ar-SA" dirty="0"/>
              <a:t>الشيخ </a:t>
            </a:r>
            <a:r>
              <a:rPr lang="ar-SA" dirty="0" smtClean="0"/>
              <a:t>راشد</a:t>
            </a:r>
            <a:endParaRPr lang="en-US" dirty="0"/>
          </a:p>
        </p:txBody>
      </p:sp>
      <p:sp>
        <p:nvSpPr>
          <p:cNvPr id="3" name="Content Placeholder 2"/>
          <p:cNvSpPr>
            <a:spLocks noGrp="1"/>
          </p:cNvSpPr>
          <p:nvPr>
            <p:ph idx="1"/>
          </p:nvPr>
        </p:nvSpPr>
        <p:spPr>
          <a:xfrm>
            <a:off x="304800" y="838200"/>
            <a:ext cx="5029200" cy="5791200"/>
          </a:xfrm>
        </p:spPr>
        <p:txBody>
          <a:bodyPr/>
          <a:lstStyle/>
          <a:p>
            <a:pPr indent="0" algn="just">
              <a:lnSpc>
                <a:spcPct val="150000"/>
              </a:lnSpc>
              <a:buNone/>
            </a:pPr>
            <a:r>
              <a:rPr lang="ar-SA" dirty="0" smtClean="0"/>
              <a:t>قرر صاحب الشيخ محمد بن راشد آل مكتوم بتطوير مطار </a:t>
            </a:r>
            <a:r>
              <a:rPr lang="ar-SA" dirty="0"/>
              <a:t>دبي الدولي وإنشاء مبنى جديد لاستقبال المسافرين مزود بكل وسائل الراحة والتسوق وكافة الخدمات العصرية التي تحتويها أفضل المطارات </a:t>
            </a:r>
            <a:r>
              <a:rPr lang="ar-SA" dirty="0" smtClean="0"/>
              <a:t>العالمية</a:t>
            </a:r>
          </a:p>
          <a:p>
            <a:pPr indent="0" algn="just">
              <a:lnSpc>
                <a:spcPct val="150000"/>
              </a:lnSpc>
              <a:buNone/>
            </a:pPr>
            <a:r>
              <a:rPr lang="ar-SA" dirty="0" smtClean="0"/>
              <a:t>فبدأت </a:t>
            </a:r>
            <a:r>
              <a:rPr lang="ar-SA" dirty="0"/>
              <a:t>أعمال الإنشاء وتنفيذ التوسعة، ليتم افتتاح المبنى الجديد بالمطار في 1 أبريل 1998 والذي أطلق عليه اسم مبنى الشيخ راشد على اسم الشيخ راشد بن سعيد آل مكتوم، وهي المرحلة الأولى من خطة التوسعة لمطار دبي </a:t>
            </a:r>
            <a:r>
              <a:rPr lang="ar-SA" dirty="0" smtClean="0"/>
              <a:t>الدولي</a:t>
            </a:r>
          </a:p>
          <a:p>
            <a:pPr indent="0" algn="just">
              <a:lnSpc>
                <a:spcPct val="150000"/>
              </a:lnSpc>
              <a:buNone/>
            </a:pPr>
            <a:r>
              <a:rPr lang="ar-AE" dirty="0" smtClean="0"/>
              <a:t>وقد </a:t>
            </a:r>
            <a:r>
              <a:rPr lang="ar-AE" dirty="0"/>
              <a:t>أتاح هذا التوسع العصري المجال أمام وصول أعداد أكبر من المسافرين إلى الإمارة فيما تواصل دبي النمو كمدينة أعمال رائدة ووجهة سياحية مقصودة</a:t>
            </a:r>
            <a:endParaRPr lang="ar-SA" dirty="0" smtClean="0"/>
          </a:p>
          <a:p>
            <a:pPr indent="0" algn="just">
              <a:lnSpc>
                <a:spcPct val="150000"/>
              </a:lnSpc>
              <a:buNone/>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a:t>
            </a:fld>
            <a:endParaRPr lang="en-US" dirty="0">
              <a:solidFill>
                <a:prstClr val="white"/>
              </a:solidFill>
            </a:endParaRPr>
          </a:p>
        </p:txBody>
      </p:sp>
      <p:sp>
        <p:nvSpPr>
          <p:cNvPr id="5" name="TextBox 4"/>
          <p:cNvSpPr txBox="1"/>
          <p:nvPr/>
        </p:nvSpPr>
        <p:spPr>
          <a:xfrm>
            <a:off x="5334000" y="3708737"/>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a:t>صاحب السمو الشيخ محمد بن راشد </a:t>
            </a:r>
            <a:r>
              <a:rPr lang="ar-SA" dirty="0" smtClean="0"/>
              <a:t>آل   مكتوم يأمر </a:t>
            </a:r>
            <a:r>
              <a:rPr lang="ar-SA" dirty="0" smtClean="0"/>
              <a:t>بإنشاء مبني مطار راشد </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914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761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 يوليو 2003 مؤسسة دبي للإعلام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80</a:t>
            </a:fld>
            <a:endParaRPr lang="en-US" dirty="0">
              <a:solidFill>
                <a:prstClr val="white"/>
              </a:solidFill>
            </a:endParaRPr>
          </a:p>
        </p:txBody>
      </p:sp>
      <p:sp>
        <p:nvSpPr>
          <p:cNvPr id="8" name="Content Placeholder 2"/>
          <p:cNvSpPr>
            <a:spLocks noGrp="1"/>
          </p:cNvSpPr>
          <p:nvPr>
            <p:ph idx="1"/>
          </p:nvPr>
        </p:nvSpPr>
        <p:spPr>
          <a:xfrm>
            <a:off x="304800" y="838200"/>
            <a:ext cx="4953000" cy="5334000"/>
          </a:xfrm>
          <a:ln>
            <a:noFill/>
          </a:ln>
        </p:spPr>
        <p:txBody>
          <a:bodyPr/>
          <a:lstStyle/>
          <a:p>
            <a:pPr indent="0" algn="just">
              <a:lnSpc>
                <a:spcPct val="150000"/>
              </a:lnSpc>
              <a:buNone/>
            </a:pPr>
            <a:r>
              <a:rPr lang="ar-SA" dirty="0" smtClean="0"/>
              <a:t>أعلن </a:t>
            </a:r>
            <a:r>
              <a:rPr lang="ar-SA" dirty="0"/>
              <a:t>سمو الشيخ محمد بن راشد آل مكتوم، بصفته ولي عهد دبي وزير الدفاع آنذاك، عن إنشاء مؤسسة دبي </a:t>
            </a:r>
            <a:r>
              <a:rPr lang="ar-SA" dirty="0" smtClean="0"/>
              <a:t>للإعلام. </a:t>
            </a:r>
          </a:p>
          <a:p>
            <a:pPr indent="0" algn="just">
              <a:lnSpc>
                <a:spcPct val="150000"/>
              </a:lnSpc>
              <a:buNone/>
            </a:pPr>
            <a:r>
              <a:rPr lang="ar-SA" dirty="0" smtClean="0"/>
              <a:t>تهدف </a:t>
            </a:r>
            <a:r>
              <a:rPr lang="ar-SA" dirty="0"/>
              <a:t>إلى ايجاد مؤسسة إعلامية متطورة ورائدة ومتميزة تستخدم أحدث الوسائل التقنية والالكترونية، و</a:t>
            </a:r>
            <a:r>
              <a:rPr lang="ar-SA" dirty="0" smtClean="0"/>
              <a:t>تقديم </a:t>
            </a:r>
            <a:r>
              <a:rPr lang="ar-SA" dirty="0"/>
              <a:t>أفضل المواد الإعلامية، بما يؤدي إلى رفع اسم المؤسسة في المجال التلفزيوني والإذاعي والصحفي. </a:t>
            </a:r>
            <a:r>
              <a:rPr lang="ar-SA" dirty="0" smtClean="0"/>
              <a:t>كما </a:t>
            </a:r>
            <a:r>
              <a:rPr lang="ar-SA" dirty="0"/>
              <a:t>تهدف إلى وضع الخطط والاستراتيجيات لتنمية وتطوير العمل الإعلامي بمختلف مجالاته وبكافة وسائله واستخداماته في الإمارة، والدعم والمساهمة في الخطة العامة للحكومة لتنمية اقتصاد الإمارة بكافة </a:t>
            </a:r>
            <a:r>
              <a:rPr lang="ar-SA" dirty="0" smtClean="0"/>
              <a:t>مجالات</a:t>
            </a:r>
            <a:endParaRPr lang="en-US" b="1"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914400"/>
            <a:ext cx="372434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يوجه بإنشاء </a:t>
            </a:r>
            <a:r>
              <a:rPr lang="ar-SA" dirty="0"/>
              <a:t>مؤسسة دبي للإعلام</a:t>
            </a:r>
          </a:p>
        </p:txBody>
      </p:sp>
    </p:spTree>
    <p:extLst>
      <p:ext uri="{BB962C8B-B14F-4D97-AF65-F5344CB8AC3E}">
        <p14:creationId xmlns:p14="http://schemas.microsoft.com/office/powerpoint/2010/main" val="24841225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smtClean="0"/>
              <a:t>28 </a:t>
            </a:r>
            <a:r>
              <a:rPr lang="ar-SA" dirty="0"/>
              <a:t>سبتمبر 2003 </a:t>
            </a:r>
            <a:r>
              <a:rPr lang="ar-SA" dirty="0" smtClean="0"/>
              <a:t>مؤتمر </a:t>
            </a:r>
            <a:r>
              <a:rPr lang="ar-SA" dirty="0"/>
              <a:t>مديري المعاهد القضائية العربية الحادي عشر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81</a:t>
            </a:fld>
            <a:endParaRPr lang="en-US" dirty="0">
              <a:solidFill>
                <a:prstClr val="white"/>
              </a:solidFill>
            </a:endParaRPr>
          </a:p>
        </p:txBody>
      </p:sp>
      <p:sp>
        <p:nvSpPr>
          <p:cNvPr id="5" name="TextBox 4"/>
          <p:cNvSpPr txBox="1"/>
          <p:nvPr/>
        </p:nvSpPr>
        <p:spPr>
          <a:xfrm>
            <a:off x="304800" y="762000"/>
            <a:ext cx="4953000" cy="5442516"/>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a:t>
            </a:r>
            <a:r>
              <a:rPr lang="ar-SA" dirty="0" smtClean="0"/>
              <a:t>، تم افتتاح فعاليات </a:t>
            </a:r>
            <a:r>
              <a:rPr lang="ar-SA" dirty="0"/>
              <a:t>مؤتمر دبي لمديري وعمداء ورؤساء المعاهد القضائية العربية الحادي عشر والذي </a:t>
            </a:r>
            <a:r>
              <a:rPr lang="ar-SA" dirty="0" smtClean="0"/>
              <a:t>استمر </a:t>
            </a:r>
            <a:r>
              <a:rPr lang="ar-SA" dirty="0"/>
              <a:t>لمدة خمسة ايام </a:t>
            </a:r>
            <a:r>
              <a:rPr lang="ar-SA" dirty="0" smtClean="0"/>
              <a:t>وشارك </a:t>
            </a:r>
            <a:r>
              <a:rPr lang="ar-SA" dirty="0"/>
              <a:t>في اعمال المؤتمر وفود تمثل 18 دولة </a:t>
            </a:r>
            <a:r>
              <a:rPr lang="ar-SA" dirty="0" smtClean="0"/>
              <a:t>عربية. تم عقد اجتماعاً </a:t>
            </a:r>
            <a:r>
              <a:rPr lang="ar-SA" dirty="0"/>
              <a:t>تحضيرياً للجنة الخماسية، </a:t>
            </a:r>
            <a:r>
              <a:rPr lang="ar-SA" dirty="0" smtClean="0"/>
              <a:t>قبل المؤتمر والتي </a:t>
            </a:r>
            <a:r>
              <a:rPr lang="ar-SA" dirty="0"/>
              <a:t>تم انتخابها في اجتماع صنعاء السابق، وهي تتكون من </a:t>
            </a:r>
            <a:r>
              <a:rPr lang="ar-SA" dirty="0" smtClean="0"/>
              <a:t>5 </a:t>
            </a:r>
            <a:r>
              <a:rPr lang="ar-SA" dirty="0"/>
              <a:t>دول </a:t>
            </a:r>
            <a:r>
              <a:rPr lang="ar-SA" dirty="0" smtClean="0"/>
              <a:t>عربية: </a:t>
            </a:r>
            <a:r>
              <a:rPr lang="ar-SA" dirty="0"/>
              <a:t>الإمارات ومصر والسودان واليمن والجزائر، بالإضافة إلى المركز العربي للبحوث القانونية والقضائية لأعمال </a:t>
            </a:r>
            <a:r>
              <a:rPr lang="ar-SA" dirty="0" smtClean="0"/>
              <a:t>المؤتمر تم في الاجتماع تم </a:t>
            </a:r>
            <a:r>
              <a:rPr lang="ar-SA" dirty="0"/>
              <a:t>مناقشة تفعيل التوصيات السابقة لاجتماعات مديري المعاهد العرب، وكذلك </a:t>
            </a:r>
            <a:r>
              <a:rPr lang="ar-SA" dirty="0" smtClean="0"/>
              <a:t>تم </a:t>
            </a:r>
            <a:r>
              <a:rPr lang="ar-SA" dirty="0"/>
              <a:t>مناقشة تنمية مهارات أساتذة المعاهد القضائية، بالإضافة إلى ورقة عمل </a:t>
            </a:r>
            <a:r>
              <a:rPr lang="ar-SA" dirty="0" smtClean="0"/>
              <a:t>ناقشت </a:t>
            </a:r>
            <a:r>
              <a:rPr lang="ar-SA" dirty="0"/>
              <a:t>اعتماد شهادات المعاهد القضائية في الدول العربية ودور المعاهد القضائية في تطوير العمل القضائي، وتحديد أولويات التأهيل </a:t>
            </a:r>
            <a:r>
              <a:rPr lang="ar-SA" dirty="0" smtClean="0"/>
              <a:t>القضائي</a:t>
            </a: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افتتاح مؤتمر مديري المعاهد القضائية العربية الحادي عشر بدبي</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9427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7 اكتوبر 2003 منتدى الإعلام العربي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82</a:t>
            </a:fld>
            <a:endParaRPr lang="en-US" dirty="0">
              <a:solidFill>
                <a:prstClr val="white"/>
              </a:solidFill>
            </a:endParaRPr>
          </a:p>
        </p:txBody>
      </p:sp>
      <p:sp>
        <p:nvSpPr>
          <p:cNvPr id="11" name="Content Placeholder 2"/>
          <p:cNvSpPr txBox="1">
            <a:spLocks/>
          </p:cNvSpPr>
          <p:nvPr/>
        </p:nvSpPr>
        <p:spPr bwMode="auto">
          <a:xfrm>
            <a:off x="304800" y="777628"/>
            <a:ext cx="4876800" cy="50897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افتتح صاحب السمو الشيخ محمد بن راشد آل </a:t>
            </a:r>
            <a:r>
              <a:rPr lang="ar-SA" dirty="0"/>
              <a:t>مكتوم، بصفته ولي عهد دبي وزير الدفاع آنذاك، </a:t>
            </a:r>
            <a:r>
              <a:rPr lang="ar-SA" dirty="0" smtClean="0"/>
              <a:t>أعمال منتدى الاعلام العربي  بحضور المستشار الالماني غيرهارد شرويدر ونخبة من كبار المسؤولين والقيادات الاعلامية والشخصيات الاكاديمية من مختلف أنحاء المنطقة والعالم. </a:t>
            </a:r>
          </a:p>
          <a:p>
            <a:pPr indent="0" algn="just">
              <a:lnSpc>
                <a:spcPct val="150000"/>
              </a:lnSpc>
              <a:buNone/>
            </a:pPr>
            <a:r>
              <a:rPr lang="ar-SA" dirty="0" smtClean="0"/>
              <a:t>تحدث في الجلسة الافتتاحية للمنتدى سمو الشيخ عبدالله بن زايد آل نهيان وزير الاعلام والثقافة والمستشار الالماني غيرهارد شرويدر وكريس كريمر الرئيس التنفيذي لشبكة "سى ان ان" العالمية بحضور أكثر من 500 شخص من أبرز الشخصيات والقيادات الاعلامية والاكاديمية العربية والغربية</a:t>
            </a:r>
          </a:p>
          <a:p>
            <a:pPr algn="just">
              <a:lnSpc>
                <a:spcPct val="150000"/>
              </a:lnSpc>
            </a:pPr>
            <a:endParaRPr lang="ar-SA"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95" r="3501"/>
          <a:stretch/>
        </p:blipFill>
        <p:spPr bwMode="auto">
          <a:xfrm>
            <a:off x="5257800" y="914400"/>
            <a:ext cx="3733799" cy="2774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افتتاح منتدى الإعلام العربي</a:t>
            </a:r>
          </a:p>
        </p:txBody>
      </p:sp>
    </p:spTree>
    <p:extLst>
      <p:ext uri="{BB962C8B-B14F-4D97-AF65-F5344CB8AC3E}">
        <p14:creationId xmlns:p14="http://schemas.microsoft.com/office/powerpoint/2010/main" val="6090955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5-8 اكتوبر 2003 المؤتمر والمعرض الدولي للجمعية العربية لإدارة الموارد البشرية بدبي</a:t>
            </a:r>
          </a:p>
        </p:txBody>
      </p:sp>
      <p:sp>
        <p:nvSpPr>
          <p:cNvPr id="3" name="Content Placeholder 2"/>
          <p:cNvSpPr>
            <a:spLocks noGrp="1"/>
          </p:cNvSpPr>
          <p:nvPr>
            <p:ph idx="1"/>
          </p:nvPr>
        </p:nvSpPr>
        <p:spPr>
          <a:xfrm>
            <a:off x="304800" y="762000"/>
            <a:ext cx="4953000" cy="5410200"/>
          </a:xfrm>
          <a:ln>
            <a:noFill/>
          </a:ln>
        </p:spPr>
        <p:txBody>
          <a:bodyPr/>
          <a:lstStyle/>
          <a:p>
            <a:pPr indent="0" algn="just">
              <a:lnSpc>
                <a:spcPct val="150000"/>
              </a:lnSpc>
              <a:buNone/>
            </a:pPr>
            <a:r>
              <a:rPr lang="ar-SA" dirty="0" smtClean="0"/>
              <a:t>تحت </a:t>
            </a:r>
            <a:r>
              <a:rPr lang="ar-SA" dirty="0"/>
              <a:t>رعاية </a:t>
            </a:r>
            <a:r>
              <a:rPr lang="ar-SA" dirty="0" smtClean="0"/>
              <a:t>صاحب السمو </a:t>
            </a:r>
            <a:r>
              <a:rPr lang="ar-SA" dirty="0"/>
              <a:t>الشيخ محمد بن راشد آل مكتوم</a:t>
            </a:r>
            <a:r>
              <a:rPr lang="ar-SA" dirty="0" smtClean="0"/>
              <a:t>، </a:t>
            </a:r>
            <a:r>
              <a:rPr lang="ar-SA" dirty="0"/>
              <a:t>بصفته ولي عهد دبي وزير الدفاع آنذاك، </a:t>
            </a:r>
            <a:r>
              <a:rPr lang="ar-SA" dirty="0" smtClean="0"/>
              <a:t>عقدت  </a:t>
            </a:r>
            <a:r>
              <a:rPr lang="ar-SA" dirty="0"/>
              <a:t>الجمعية العربية لإدارة الموارد البشرية المؤتمر والمعرض الدولي </a:t>
            </a:r>
            <a:r>
              <a:rPr lang="ar-SA" dirty="0" smtClean="0"/>
              <a:t>السابع. </a:t>
            </a:r>
          </a:p>
          <a:p>
            <a:pPr indent="0" algn="just">
              <a:lnSpc>
                <a:spcPct val="150000"/>
              </a:lnSpc>
              <a:buNone/>
            </a:pPr>
            <a:r>
              <a:rPr lang="ar-SA" dirty="0" smtClean="0"/>
              <a:t>والجمعية </a:t>
            </a:r>
            <a:r>
              <a:rPr lang="ar-SA" dirty="0"/>
              <a:t>العربية لإدارة الموارد البشرية، </a:t>
            </a:r>
            <a:r>
              <a:rPr lang="ar-SA" dirty="0" smtClean="0"/>
              <a:t>منظمة </a:t>
            </a:r>
            <a:r>
              <a:rPr lang="ar-SA" dirty="0"/>
              <a:t>غير ربحية تخدم احتياجات المتخصصين في إدارة الموارد البشرية في المنطقة العربية، </a:t>
            </a:r>
            <a:r>
              <a:rPr lang="ar-SA" dirty="0" smtClean="0"/>
              <a:t>شعار المؤتمر  </a:t>
            </a:r>
            <a:r>
              <a:rPr lang="ar-SA" dirty="0"/>
              <a:t>"الإبداع: المحرك القوي للموارد البشرية" </a:t>
            </a:r>
            <a:endParaRPr lang="ar-SA" dirty="0" smtClean="0"/>
          </a:p>
          <a:p>
            <a:pPr indent="0" algn="just">
              <a:lnSpc>
                <a:spcPct val="150000"/>
              </a:lnSpc>
              <a:buNone/>
            </a:pPr>
            <a:r>
              <a:rPr lang="ar-SA" dirty="0" smtClean="0"/>
              <a:t>الهدف من المؤتمر تشجع </a:t>
            </a:r>
            <a:r>
              <a:rPr lang="ar-SA" dirty="0"/>
              <a:t>الممارسين في الموارد البشرية على انتهاج الممارسات المبتكرة الخلاقة خلال تعاملهم مع اهتمامات العمل وقضاياه</a:t>
            </a:r>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83</a:t>
            </a:fld>
            <a:endParaRPr lang="en-US" dirty="0">
              <a:solidFill>
                <a:prstClr val="white"/>
              </a:solidFill>
            </a:endParaRPr>
          </a:p>
        </p:txBody>
      </p:sp>
      <p:sp>
        <p:nvSpPr>
          <p:cNvPr id="6" name="TextBox 5"/>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المؤتمر والمعرض الدولي للجمعية العربية لإدارة الموارد البشرية </a:t>
            </a:r>
            <a:r>
              <a:rPr lang="ar-SA" dirty="0" smtClean="0"/>
              <a:t>بدبي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8118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10 نوفمبر 2003 </a:t>
            </a:r>
            <a:r>
              <a:rPr lang="ar-SA" dirty="0" smtClean="0"/>
              <a:t>برنامج </a:t>
            </a:r>
            <a:r>
              <a:rPr lang="ar-SA" dirty="0"/>
              <a:t>لتمويل الخريجين</a:t>
            </a:r>
          </a:p>
        </p:txBody>
      </p:sp>
      <p:sp>
        <p:nvSpPr>
          <p:cNvPr id="3" name="Content Placeholder 2"/>
          <p:cNvSpPr>
            <a:spLocks noGrp="1"/>
          </p:cNvSpPr>
          <p:nvPr>
            <p:ph idx="1"/>
          </p:nvPr>
        </p:nvSpPr>
        <p:spPr>
          <a:xfrm>
            <a:off x="304800" y="838200"/>
            <a:ext cx="4953000" cy="60198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أعلنت مؤسسة محمد بن راشد لدعم مشاريع الشباب عن إطلاق برنامجها لتمويل </a:t>
            </a:r>
            <a:r>
              <a:rPr lang="ar-SA" dirty="0" smtClean="0"/>
              <a:t>الخريجين،يهدف البرنامج لدعم </a:t>
            </a:r>
            <a:r>
              <a:rPr lang="ar-SA" dirty="0"/>
              <a:t>الطلاب الخريجين من مختلف كليات ومعاهد التعليم العالي في الدولة. </a:t>
            </a:r>
            <a:r>
              <a:rPr lang="ar-SA" b="1" dirty="0"/>
              <a:t>وعقدت المؤسسة أولى ندوات برنامج التمويل الخاص بالخريجين </a:t>
            </a:r>
            <a:r>
              <a:rPr lang="ar-SA" dirty="0"/>
              <a:t>في كلية دبي للطالبات، حيث حضر الندوة العديد من طالبات الدبلوم العالي في </a:t>
            </a:r>
            <a:r>
              <a:rPr lang="ar-SA" dirty="0" smtClean="0"/>
              <a:t>الكلية. يستهدف البرنامج الي دعم </a:t>
            </a:r>
            <a:r>
              <a:rPr lang="ar-SA" dirty="0"/>
              <a:t>ومساندة خريجي وطلاب قسم إدارة الاعمال في كليات التقنية العليا، جامعة زايد وجامعة الإمارات، حيث ستعمل المؤسسة على توفير التمويل اللازم لانطلاق مشاريع الخريجين وتعزيز آفاق </a:t>
            </a:r>
            <a:r>
              <a:rPr lang="ar-SA" dirty="0" smtClean="0"/>
              <a:t>نجاحها</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84</a:t>
            </a:fld>
            <a:endParaRPr lang="en-US" dirty="0">
              <a:solidFill>
                <a:prstClr val="white"/>
              </a:solidFill>
            </a:endParaRPr>
          </a:p>
        </p:txBody>
      </p:sp>
      <p:sp>
        <p:nvSpPr>
          <p:cNvPr id="5" name="TextBox 4"/>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برنامج </a:t>
            </a:r>
            <a:r>
              <a:rPr lang="ar-SA" dirty="0"/>
              <a:t>لتمويل الخريجين</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98478"/>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016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ar-SA" dirty="0"/>
              <a:t>19 نوفمبر 2003 صاحب السمو محمد بن راشد آل مكتوم العضو رقم (1) في نادي القيادات الإلكتروني للمديرين التنفيذيين في الوطن العربي</a:t>
            </a:r>
          </a:p>
        </p:txBody>
      </p:sp>
      <p:sp>
        <p:nvSpPr>
          <p:cNvPr id="3" name="Content Placeholder 2"/>
          <p:cNvSpPr>
            <a:spLocks noGrp="1"/>
          </p:cNvSpPr>
          <p:nvPr>
            <p:ph idx="1"/>
          </p:nvPr>
        </p:nvSpPr>
        <p:spPr>
          <a:xfrm>
            <a:off x="228600" y="838200"/>
            <a:ext cx="5029201" cy="6096000"/>
          </a:xfrm>
          <a:ln>
            <a:noFill/>
          </a:ln>
        </p:spPr>
        <p:txBody>
          <a:bodyPr/>
          <a:lstStyle/>
          <a:p>
            <a:pPr indent="0" algn="just">
              <a:lnSpc>
                <a:spcPct val="150000"/>
              </a:lnSpc>
              <a:buNone/>
            </a:pPr>
            <a:r>
              <a:rPr lang="ar-SA" dirty="0" smtClean="0"/>
              <a:t>تحت </a:t>
            </a:r>
            <a:r>
              <a:rPr lang="ar-SA" dirty="0"/>
              <a:t>رعاية صاحب السمو الشيخ محمد بن راشد آل مكتوم، بصفته ولي عهد دبي وزير الدفاع آنذاك، </a:t>
            </a:r>
            <a:r>
              <a:rPr lang="ar-SA" dirty="0" smtClean="0"/>
              <a:t>تم تدشين نادي </a:t>
            </a:r>
            <a:r>
              <a:rPr lang="ar-SA" dirty="0"/>
              <a:t>القيادات الالكتروني الذي يعد </a:t>
            </a:r>
            <a:r>
              <a:rPr lang="ar-SA" b="1" dirty="0"/>
              <a:t>المنتدى الافتراضي الأول من نوعه في العالم </a:t>
            </a:r>
            <a:r>
              <a:rPr lang="ar-SA" b="1" dirty="0" smtClean="0"/>
              <a:t>العربي،</a:t>
            </a:r>
            <a:r>
              <a:rPr lang="ar-SA" dirty="0" smtClean="0"/>
              <a:t> وكان سموه العضو </a:t>
            </a:r>
            <a:r>
              <a:rPr lang="ar-SA" dirty="0"/>
              <a:t>رقم </a:t>
            </a:r>
            <a:r>
              <a:rPr lang="ar-SA" dirty="0" smtClean="0"/>
              <a:t>1بالنادي. يهدف </a:t>
            </a:r>
            <a:r>
              <a:rPr lang="ar-SA" dirty="0"/>
              <a:t>النادي الى تعزيز وتطوير خبرات المديرين التنفيذيين في العالم العربي </a:t>
            </a:r>
            <a:r>
              <a:rPr lang="ar-SA" dirty="0" smtClean="0"/>
              <a:t>وتشجيعهم ومساعدتهم </a:t>
            </a:r>
            <a:r>
              <a:rPr lang="ar-SA" dirty="0"/>
              <a:t>على توفير متطلبات التعلم من خلال تقديم برامج وحلقات نقاشية الكترونية عالية الجودة وتطوير البنية الأساسية الالكترونية واطلاع اعضاء </a:t>
            </a:r>
            <a:r>
              <a:rPr lang="ar-SA" dirty="0" smtClean="0"/>
              <a:t>النادي على </a:t>
            </a:r>
            <a:r>
              <a:rPr lang="ar-SA" dirty="0"/>
              <a:t>أحدث معطيات الفكر الاداري </a:t>
            </a:r>
            <a:r>
              <a:rPr lang="ar-SA" dirty="0" smtClean="0"/>
              <a:t>واتاحة </a:t>
            </a:r>
            <a:r>
              <a:rPr lang="ar-SA" dirty="0"/>
              <a:t>الفرصة للاعضاء للاتصال الالكتروني من خلال النادي وتبادل الاطلاع على أفضل </a:t>
            </a:r>
            <a:r>
              <a:rPr lang="ar-SA" dirty="0" smtClean="0"/>
              <a:t>الممارسات</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85</a:t>
            </a:fld>
            <a:endParaRPr lang="en-US" dirty="0">
              <a:solidFill>
                <a:prstClr val="white"/>
              </a:solidFill>
            </a:endParaRP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1" y="914400"/>
            <a:ext cx="3733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7800" y="3733800"/>
            <a:ext cx="3733800" cy="1323439"/>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a:t>صاحب السمو محمد بن راشد آل مكتوم العضو رقم (1) في نادي القيادات الإلكتروني للمديرين التنفيذيين في الوطن العربي</a:t>
            </a:r>
          </a:p>
        </p:txBody>
      </p:sp>
    </p:spTree>
    <p:extLst>
      <p:ext uri="{BB962C8B-B14F-4D97-AF65-F5344CB8AC3E}">
        <p14:creationId xmlns:p14="http://schemas.microsoft.com/office/powerpoint/2010/main" val="8300726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9 - 10 ديسمبر 2003 مبادرة لبناء تحالف استراتيجي يجمع العاملين في صناعة الطيران</a:t>
            </a:r>
          </a:p>
        </p:txBody>
      </p:sp>
      <p:sp>
        <p:nvSpPr>
          <p:cNvPr id="3" name="Content Placeholder 2"/>
          <p:cNvSpPr>
            <a:spLocks noGrp="1"/>
          </p:cNvSpPr>
          <p:nvPr>
            <p:ph idx="1"/>
          </p:nvPr>
        </p:nvSpPr>
        <p:spPr>
          <a:xfrm>
            <a:off x="228600" y="838200"/>
            <a:ext cx="5029200" cy="5715000"/>
          </a:xfrm>
          <a:ln>
            <a:noFill/>
          </a:ln>
        </p:spPr>
        <p:txBody>
          <a:bodyPr/>
          <a:lstStyle/>
          <a:p>
            <a:pPr indent="0" algn="just">
              <a:lnSpc>
                <a:spcPct val="150000"/>
              </a:lnSpc>
              <a:buNone/>
            </a:pPr>
            <a:r>
              <a:rPr lang="ar-SA" dirty="0" smtClean="0"/>
              <a:t>أطلق صاحب السمو </a:t>
            </a:r>
            <a:r>
              <a:rPr lang="ar-SA" dirty="0"/>
              <a:t>الشيخ محمد بن راشد آل مكتوم بصفته ولي عهد دبي وزير الدفاع آنذاك، مبادرة جديدة لبناء تحالف استراتيجي يجمع أكثر من 600 هيئة ومؤسسة في قطاع الطيران بدبي كخطوة تنظيمية أولى للقطاع تستهدف دعم وتعزيز صناعة الطيران والسفر. وتأتي هذه المبادرة في اطار الرؤية الاستراتيجية </a:t>
            </a:r>
            <a:r>
              <a:rPr lang="ar-SA" dirty="0" smtClean="0"/>
              <a:t>لسموه </a:t>
            </a:r>
            <a:r>
              <a:rPr lang="ar-SA" dirty="0"/>
              <a:t>بجعل الامارة مركز المال والأعمال في المنطقة ورؤية سموه لصناعة الطيران خلال السنوات المقبلة التي تستهدف تعزيز ريادة دبي في هذه الصناعة بما يتواكب مع متطلبات العولمة وتحديات اتفاقية تحرير التجارة العالمية </a:t>
            </a:r>
            <a:r>
              <a:rPr lang="ar-SA" dirty="0" smtClean="0"/>
              <a:t>الجات.ويعتبر </a:t>
            </a:r>
            <a:r>
              <a:rPr lang="ar-SA" dirty="0"/>
              <a:t>ملتقى دبي الدولي </a:t>
            </a:r>
            <a:r>
              <a:rPr lang="ar-SA" dirty="0" smtClean="0"/>
              <a:t>للطيران </a:t>
            </a:r>
            <a:r>
              <a:rPr lang="ar-SA" dirty="0"/>
              <a:t>الخطوة الأولى لبناء هذا التحالف الاستراتيجي وخلق قيادة واحدة لصناعة الطيران </a:t>
            </a:r>
            <a:r>
              <a:rPr lang="ar-SA" dirty="0" smtClean="0"/>
              <a:t>بدبي</a:t>
            </a:r>
            <a:endParaRPr lang="ar-SA"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86</a:t>
            </a:fld>
            <a:endParaRPr lang="en-US" dirty="0">
              <a:solidFill>
                <a:prstClr val="white"/>
              </a:solidFill>
            </a:endParaRPr>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يطلق مبادرة لبناء </a:t>
            </a:r>
            <a:r>
              <a:rPr lang="ar-SA" dirty="0"/>
              <a:t>تحالف استراتيجي يجمع العاملين في صناعة </a:t>
            </a:r>
            <a:r>
              <a:rPr lang="ar-SA" dirty="0" smtClean="0"/>
              <a:t>الطيران</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8784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15 ديسمبر 2003 </a:t>
            </a:r>
            <a:r>
              <a:rPr lang="ar-SA" dirty="0" smtClean="0"/>
              <a:t>برنامج </a:t>
            </a:r>
            <a:r>
              <a:rPr lang="ar-SA" dirty="0"/>
              <a:t>جامعة هارفارد حول تطوير الأداء الحكومي المتميز</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87</a:t>
            </a:fld>
            <a:endParaRPr lang="en-US" dirty="0">
              <a:solidFill>
                <a:prstClr val="white"/>
              </a:solidFill>
            </a:endParaRPr>
          </a:p>
        </p:txBody>
      </p:sp>
      <p:sp>
        <p:nvSpPr>
          <p:cNvPr id="5" name="TextBox 4"/>
          <p:cNvSpPr txBox="1"/>
          <p:nvPr/>
        </p:nvSpPr>
        <p:spPr>
          <a:xfrm>
            <a:off x="304800" y="809179"/>
            <a:ext cx="4953000" cy="3000821"/>
          </a:xfrm>
          <a:prstGeom prst="rect">
            <a:avLst/>
          </a:prstGeom>
          <a:noFill/>
          <a:ln>
            <a:noFill/>
          </a:ln>
        </p:spPr>
        <p:txBody>
          <a:bodyPr wrap="square" rtlCol="0">
            <a:spAutoFit/>
          </a:bodyPr>
          <a:lstStyle/>
          <a:p>
            <a:pPr algn="just" rtl="1">
              <a:lnSpc>
                <a:spcPct val="150000"/>
              </a:lnSpc>
            </a:pPr>
            <a:r>
              <a:rPr lang="ar-SA" dirty="0" smtClean="0"/>
              <a:t>شهد صاحب السمو </a:t>
            </a:r>
            <a:r>
              <a:rPr lang="ar-SA" dirty="0"/>
              <a:t>الشيخ محمد بن راشد آل مكتوم</a:t>
            </a:r>
            <a:r>
              <a:rPr lang="ar-SA" dirty="0" smtClean="0"/>
              <a:t>، </a:t>
            </a:r>
            <a:r>
              <a:rPr lang="ar-SA" dirty="0"/>
              <a:t>بصفته ولي عهد دبي وزير الدفاع آنذاك، جانباً من فعاليات الجزء الثالث من برنامج جامعة هارفارد الامارات التنفيذي، والذي تستضيفه جامعة الامارات بالتعاون مع وزارة المالية تحت عنوان "نحو حكومة ذات مستوى عال من الاداء" </a:t>
            </a:r>
            <a:endParaRPr lang="ar-SA" dirty="0" smtClean="0"/>
          </a:p>
          <a:p>
            <a:pPr algn="just" rtl="1">
              <a:lnSpc>
                <a:spcPct val="150000"/>
              </a:lnSpc>
            </a:pPr>
            <a:r>
              <a:rPr lang="ar-SA" dirty="0" smtClean="0"/>
              <a:t>شارك في البرنامج  </a:t>
            </a:r>
            <a:r>
              <a:rPr lang="ar-SA" dirty="0"/>
              <a:t>اكثر من 50 مسؤولاً من قيادات الدولة </a:t>
            </a:r>
            <a:r>
              <a:rPr lang="ar-SA" dirty="0" smtClean="0"/>
              <a:t>واستمر </a:t>
            </a:r>
            <a:r>
              <a:rPr lang="ar-SA" dirty="0"/>
              <a:t>لمدة ثلاثة </a:t>
            </a:r>
            <a:r>
              <a:rPr lang="ar-SA" dirty="0" smtClean="0"/>
              <a:t>ايام</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50655"/>
            <a:ext cx="3733800" cy="270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شهد </a:t>
            </a:r>
            <a:r>
              <a:rPr lang="ar-SA" dirty="0"/>
              <a:t>فعاليات برنامج جامعة هارفارد حول تطوير الأداء الحكومي المتميز</a:t>
            </a:r>
          </a:p>
        </p:txBody>
      </p:sp>
    </p:spTree>
    <p:extLst>
      <p:ext uri="{BB962C8B-B14F-4D97-AF65-F5344CB8AC3E}">
        <p14:creationId xmlns:p14="http://schemas.microsoft.com/office/powerpoint/2010/main" val="14185845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15يناير 2004 تشكيل اللجنة الدائمة العليا للمرور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88</a:t>
            </a:fld>
            <a:endParaRPr lang="en-US" dirty="0">
              <a:solidFill>
                <a:prstClr val="white"/>
              </a:solidFill>
            </a:endParaRPr>
          </a:p>
        </p:txBody>
      </p:sp>
      <p:sp>
        <p:nvSpPr>
          <p:cNvPr id="5" name="TextBox 4"/>
          <p:cNvSpPr txBox="1"/>
          <p:nvPr/>
        </p:nvSpPr>
        <p:spPr>
          <a:xfrm>
            <a:off x="228600" y="838200"/>
            <a:ext cx="5029200" cy="5609228"/>
          </a:xfrm>
          <a:prstGeom prst="rect">
            <a:avLst/>
          </a:prstGeom>
          <a:noFill/>
          <a:ln>
            <a:noFill/>
          </a:ln>
        </p:spPr>
        <p:txBody>
          <a:bodyPr wrap="square" rtlCol="0">
            <a:spAutoFit/>
          </a:bodyPr>
          <a:lstStyle/>
          <a:p>
            <a:pPr algn="just" rtl="1">
              <a:lnSpc>
                <a:spcPct val="150000"/>
              </a:lnSpc>
            </a:pPr>
            <a:r>
              <a:rPr lang="ar-SA" dirty="0" smtClean="0"/>
              <a:t>أصدر صاحب السمو </a:t>
            </a:r>
            <a:r>
              <a:rPr lang="ar-SA" dirty="0"/>
              <a:t>الشيخ محمد بن راشد آل مكتوم، بصفته ولي عهد دبي وزير الدفاع آنذاك، قراراً </a:t>
            </a:r>
            <a:r>
              <a:rPr lang="ar-SA" dirty="0" smtClean="0"/>
              <a:t>بتشكيل </a:t>
            </a:r>
            <a:r>
              <a:rPr lang="ar-SA" dirty="0"/>
              <a:t>اللجنة الدائمة العليا للمرور في دبي، </a:t>
            </a:r>
            <a:r>
              <a:rPr lang="ar-SA" dirty="0" smtClean="0"/>
              <a:t>وذلك من أجل دراسة </a:t>
            </a:r>
            <a:r>
              <a:rPr lang="ar-SA" dirty="0"/>
              <a:t>وتطوير عمليات وتخطيط وتنظيم حركة السير والمرور في شوارع </a:t>
            </a:r>
            <a:r>
              <a:rPr lang="ar-SA" dirty="0" smtClean="0"/>
              <a:t>دبي. مهام اللجنة دراسة </a:t>
            </a:r>
            <a:r>
              <a:rPr lang="ar-SA" dirty="0"/>
              <a:t>وتطوير العملية المرورية في دبي </a:t>
            </a:r>
            <a:r>
              <a:rPr lang="ar-SA" dirty="0" smtClean="0"/>
              <a:t>بما في ذلك عمليات </a:t>
            </a:r>
            <a:r>
              <a:rPr lang="ar-SA" dirty="0"/>
              <a:t>تخطيط المرور والسلامة المرورية والازدحام المروري وما </a:t>
            </a:r>
            <a:r>
              <a:rPr lang="ar-SA" dirty="0" smtClean="0"/>
              <a:t>شابه، </a:t>
            </a:r>
            <a:r>
              <a:rPr lang="ar-SA" dirty="0"/>
              <a:t>اقتراح مشاريع ومبادرات تسهم في حل مشكلة الازدحام المروري بما في ذلك إمكانية استخدام وسائل نقل حديثة وترخيص وتسجيل المركبات وإجراء تعديلات على تصميم الطرق الحالية وبناء طرق بديلة وما شابه من بدائل </a:t>
            </a:r>
            <a:r>
              <a:rPr lang="ar-SA" dirty="0" smtClean="0"/>
              <a:t>واقتراحات</a:t>
            </a:r>
            <a:r>
              <a:rPr lang="ar-SA" dirty="0"/>
              <a:t>،</a:t>
            </a:r>
            <a:r>
              <a:rPr lang="ar-SA" dirty="0" smtClean="0"/>
              <a:t> وتقديم </a:t>
            </a:r>
            <a:r>
              <a:rPr lang="ar-SA" dirty="0"/>
              <a:t>ومتابعة تطبيق آليات وأساليب عمل تضمن تفعيل التعاون والتنسيق بين الدوائر الحكومية المعنية </a:t>
            </a:r>
            <a:r>
              <a:rPr lang="ar-SA" dirty="0" smtClean="0"/>
              <a:t>بالمرور والاطلاع </a:t>
            </a:r>
            <a:r>
              <a:rPr lang="ar-SA" dirty="0"/>
              <a:t>على أفضل الممارسات العالمية في مجال المرور وتطبيق ما يمكن تطبيقه منها</a:t>
            </a:r>
            <a:r>
              <a:rPr lang="ar-SA" dirty="0" smtClean="0"/>
              <a:t>. </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اصدر </a:t>
            </a:r>
            <a:r>
              <a:rPr lang="ar-SA" dirty="0"/>
              <a:t>قرار بتشكيل اللجنة الدائمة العليا للمرور في </a:t>
            </a:r>
            <a:r>
              <a:rPr lang="ar-SA" dirty="0" smtClean="0"/>
              <a:t>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7047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15-17فبراير 2004المنتدى الاقتصادي العالمي- الاردن</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89</a:t>
            </a:fld>
            <a:endParaRPr lang="en-US" dirty="0">
              <a:solidFill>
                <a:prstClr val="white"/>
              </a:solidFill>
            </a:endParaRPr>
          </a:p>
        </p:txBody>
      </p:sp>
      <p:sp>
        <p:nvSpPr>
          <p:cNvPr id="5" name="Content Placeholder 2"/>
          <p:cNvSpPr txBox="1">
            <a:spLocks/>
          </p:cNvSpPr>
          <p:nvPr/>
        </p:nvSpPr>
        <p:spPr bwMode="auto">
          <a:xfrm>
            <a:off x="152400" y="838200"/>
            <a:ext cx="51054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indent="0" algn="just">
              <a:lnSpc>
                <a:spcPct val="150000"/>
              </a:lnSpc>
              <a:buNone/>
            </a:pPr>
            <a:r>
              <a:rPr lang="ar-SA" dirty="0" smtClean="0"/>
              <a:t>تحدث صاحب سمو </a:t>
            </a:r>
            <a:r>
              <a:rPr lang="ar-SA" dirty="0"/>
              <a:t>الشيخ محمد بن راشد آل مكتوم ولي عهد دبي وزير الدفاع </a:t>
            </a:r>
            <a:r>
              <a:rPr lang="ar-SA" dirty="0" smtClean="0"/>
              <a:t>آنذاك، </a:t>
            </a:r>
            <a:r>
              <a:rPr lang="ar-SA" dirty="0"/>
              <a:t>أمام المنتدى الاقتصادي العالمي </a:t>
            </a:r>
            <a:r>
              <a:rPr lang="ar-SA" dirty="0" smtClean="0"/>
              <a:t>في </a:t>
            </a:r>
            <a:r>
              <a:rPr lang="ar-SA" dirty="0"/>
              <a:t>الاردن </a:t>
            </a:r>
            <a:r>
              <a:rPr lang="ar-SA" dirty="0" smtClean="0"/>
              <a:t>تحت </a:t>
            </a:r>
            <a:r>
              <a:rPr lang="ar-SA" dirty="0"/>
              <a:t>عنوان الاصلاح المؤسساتي الحكومي في الوطن العربي</a:t>
            </a:r>
            <a:r>
              <a:rPr lang="ar-SA" dirty="0" smtClean="0"/>
              <a:t>.</a:t>
            </a:r>
          </a:p>
          <a:p>
            <a:pPr indent="0" algn="just">
              <a:lnSpc>
                <a:spcPct val="150000"/>
              </a:lnSpc>
              <a:buNone/>
            </a:pPr>
            <a:r>
              <a:rPr lang="ar-SA" dirty="0" smtClean="0"/>
              <a:t> </a:t>
            </a:r>
            <a:r>
              <a:rPr lang="ar-SA" dirty="0"/>
              <a:t>تطرق </a:t>
            </a:r>
            <a:r>
              <a:rPr lang="ar-SA" dirty="0" smtClean="0"/>
              <a:t>سموه خلال </a:t>
            </a:r>
            <a:r>
              <a:rPr lang="ar-SA" dirty="0"/>
              <a:t>كلمته التي القاها في المنتدى؛ الذي </a:t>
            </a:r>
            <a:r>
              <a:rPr lang="ar-SA" dirty="0" smtClean="0"/>
              <a:t>عقد </a:t>
            </a:r>
            <a:r>
              <a:rPr lang="ar-SA" dirty="0"/>
              <a:t>تحت رعاية العاهل الاردني الملك عبدالله الثاني وبحضور قيادات عربية وعالمية سياسية واقتصادية ومصرفية وغيرها الى واقع التنمية في الوطن العربي والصعوبات التي تواجهها والحلول الممكنة والمتاحة من أجل تحقيق الاصلاح الاداري والاقتصادي من وجهة نظر سموه ورؤيته للمستقبل </a:t>
            </a:r>
            <a:r>
              <a:rPr lang="ar-SA" dirty="0" smtClean="0"/>
              <a:t>المنشود، واستعرض سموه ملامح </a:t>
            </a:r>
            <a:r>
              <a:rPr lang="ar-SA" dirty="0"/>
              <a:t>مسيرة التنمية الشاملة في دولة الامارات وتجربتها الناجحة التي تجسدت في المشاريع الانمائية المتنوعة التي استقطبت وتستقطب الاستثمارات العالمية لثقتها بالنجاح وجني الثمار وتحقيق الهدف الاقتصادي المجدي.</a:t>
            </a:r>
          </a:p>
          <a:p>
            <a:pPr indent="0" algn="just">
              <a:lnSpc>
                <a:spcPct val="150000"/>
              </a:lnSpc>
              <a:buNone/>
            </a:pPr>
            <a:endParaRPr lang="ar-SA" sz="16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7734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متحدثا في </a:t>
            </a:r>
            <a:r>
              <a:rPr lang="ar-SA" dirty="0"/>
              <a:t>2004المنتدى الاقتصادي العالمي- </a:t>
            </a:r>
            <a:r>
              <a:rPr lang="ar-SA" dirty="0" smtClean="0"/>
              <a:t>الاردن</a:t>
            </a:r>
            <a:endParaRPr lang="ar-SA" dirty="0"/>
          </a:p>
        </p:txBody>
      </p:sp>
    </p:spTree>
    <p:extLst>
      <p:ext uri="{BB962C8B-B14F-4D97-AF65-F5344CB8AC3E}">
        <p14:creationId xmlns:p14="http://schemas.microsoft.com/office/powerpoint/2010/main" val="3001584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1994 جوائز دبي للجودة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a:t>
            </a:fld>
            <a:endParaRPr lang="en-US" dirty="0">
              <a:solidFill>
                <a:prstClr val="white"/>
              </a:solidFill>
            </a:endParaRPr>
          </a:p>
        </p:txBody>
      </p:sp>
      <p:sp>
        <p:nvSpPr>
          <p:cNvPr id="10" name="Content Placeholder 2"/>
          <p:cNvSpPr txBox="1">
            <a:spLocks/>
          </p:cNvSpPr>
          <p:nvPr/>
        </p:nvSpPr>
        <p:spPr bwMode="auto">
          <a:xfrm>
            <a:off x="304800" y="838959"/>
            <a:ext cx="5029201" cy="50284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225425" algn="r" defTabSz="914400" rtl="1" eaLnBrk="1" fontAlgn="base" latinLnBrk="0" hangingPunct="1">
              <a:spcBef>
                <a:spcPct val="20000"/>
              </a:spcBef>
              <a:spcAft>
                <a:spcPct val="0"/>
              </a:spcAft>
              <a:buClr>
                <a:srgbClr val="AD0101"/>
              </a:buClr>
              <a:buSzPct val="100000"/>
              <a:buFont typeface="Wingdings 3" pitchFamily="18" charset="2"/>
              <a:buChar char="í"/>
              <a:defRPr lang="en-US" sz="1800" b="0" kern="1200" dirty="0" smtClean="0">
                <a:solidFill>
                  <a:schemeClr val="tx1"/>
                </a:solidFill>
                <a:latin typeface="+mn-lt"/>
                <a:ea typeface="+mn-ea"/>
                <a:cs typeface="+mn-cs"/>
              </a:defRPr>
            </a:lvl1pPr>
            <a:lvl2pPr marL="406400" indent="-169863" algn="r" defTabSz="914400" rtl="1" eaLnBrk="1" fontAlgn="base" latinLnBrk="0" hangingPunct="1">
              <a:spcBef>
                <a:spcPct val="20000"/>
              </a:spcBef>
              <a:spcAft>
                <a:spcPct val="0"/>
              </a:spcAft>
              <a:buClr>
                <a:srgbClr val="AC956E"/>
              </a:buClr>
              <a:buSzPct val="90000"/>
              <a:buFont typeface="Wingdings 3" pitchFamily="18" charset="2"/>
              <a:buChar char="í"/>
              <a:defRPr lang="en-US" sz="1600" b="0" kern="1200" dirty="0" smtClean="0">
                <a:solidFill>
                  <a:schemeClr val="tx1"/>
                </a:solidFill>
                <a:latin typeface="+mn-lt"/>
                <a:ea typeface="+mn-ea"/>
                <a:cs typeface="+mn-cs"/>
              </a:defRPr>
            </a:lvl2pPr>
            <a:lvl3pPr marL="631825" indent="-169863" algn="r" defTabSz="914400" rtl="1" eaLnBrk="1" fontAlgn="base" latinLnBrk="0" hangingPunct="1">
              <a:spcBef>
                <a:spcPct val="20000"/>
              </a:spcBef>
              <a:spcAft>
                <a:spcPct val="0"/>
              </a:spcAft>
              <a:buClr>
                <a:schemeClr val="bg1">
                  <a:lumMod val="75000"/>
                </a:schemeClr>
              </a:buClr>
              <a:buSzPct val="80000"/>
              <a:buFont typeface="Wingdings 3" pitchFamily="18" charset="2"/>
              <a:buChar char="í"/>
              <a:tabLst>
                <a:tab pos="628650" algn="l"/>
              </a:tabLst>
              <a:defRPr lang="en-US" sz="1400" b="0" kern="1200" dirty="0" smtClean="0">
                <a:solidFill>
                  <a:schemeClr val="tx1"/>
                </a:solidFill>
                <a:latin typeface="+mn-lt"/>
                <a:ea typeface="+mn-ea"/>
                <a:cs typeface="+mn-cs"/>
              </a:defRPr>
            </a:lvl3pPr>
            <a:lvl4pPr marL="91757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smtClean="0">
                <a:solidFill>
                  <a:schemeClr val="tx1"/>
                </a:solidFill>
                <a:latin typeface="+mn-lt"/>
                <a:ea typeface="+mn-ea"/>
                <a:cs typeface="+mn-cs"/>
              </a:defRPr>
            </a:lvl4pPr>
            <a:lvl5pPr marL="1203325" indent="-169863" algn="r" defTabSz="914400" rtl="1" eaLnBrk="1" fontAlgn="base" latinLnBrk="0" hangingPunct="1">
              <a:spcBef>
                <a:spcPct val="20000"/>
              </a:spcBef>
              <a:spcAft>
                <a:spcPct val="0"/>
              </a:spcAft>
              <a:buClr>
                <a:schemeClr val="bg1">
                  <a:lumMod val="75000"/>
                </a:schemeClr>
              </a:buClr>
              <a:buSzPct val="70000"/>
              <a:buFont typeface="Arial" pitchFamily="34" charset="0"/>
              <a:buChar char="−"/>
              <a:defRPr lang="en-US" sz="1400" b="0" kern="1200" dirty="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36537" lvl="1" indent="0" algn="just">
              <a:lnSpc>
                <a:spcPct val="150000"/>
              </a:lnSpc>
              <a:buClr>
                <a:schemeClr val="bg1">
                  <a:lumMod val="65000"/>
                </a:schemeClr>
              </a:buClr>
              <a:buSzPct val="100000"/>
              <a:buNone/>
            </a:pPr>
            <a:r>
              <a:rPr lang="ar-SA" sz="1800" dirty="0" smtClean="0"/>
              <a:t>تحت رعاية صاحب السمو الشيخ محمد بن راشد آل مكتوم أَسّست </a:t>
            </a:r>
            <a:r>
              <a:rPr lang="ar-SA" sz="1800" dirty="0"/>
              <a:t>دائرة التنمية الاقتصادية بدبي، </a:t>
            </a:r>
            <a:r>
              <a:rPr lang="ar-SA" sz="1800" dirty="0" smtClean="0"/>
              <a:t>جائزة </a:t>
            </a:r>
            <a:r>
              <a:rPr lang="ar-SA" sz="1800" dirty="0"/>
              <a:t>دبي للجودة في العام 1994. </a:t>
            </a:r>
            <a:endParaRPr lang="ar-SA" sz="1800" dirty="0" smtClean="0"/>
          </a:p>
          <a:p>
            <a:pPr marL="236537" lvl="1" indent="0" algn="just">
              <a:lnSpc>
                <a:spcPct val="150000"/>
              </a:lnSpc>
              <a:buClr>
                <a:schemeClr val="bg1">
                  <a:lumMod val="65000"/>
                </a:schemeClr>
              </a:buClr>
              <a:buSzPct val="100000"/>
              <a:buNone/>
            </a:pPr>
            <a:r>
              <a:rPr lang="ar-SA" sz="1800" dirty="0" smtClean="0"/>
              <a:t>الهدف من الجائزة تحسين </a:t>
            </a:r>
            <a:r>
              <a:rPr lang="ar-SA" sz="1800" dirty="0"/>
              <a:t>مستويات أداء المؤسسات في دبي، ولتعزيز التجارة الداخلية والتجارة الخارجية. </a:t>
            </a:r>
            <a:r>
              <a:rPr lang="ar-SA" sz="1800" dirty="0" smtClean="0"/>
              <a:t>تمنح </a:t>
            </a:r>
            <a:r>
              <a:rPr lang="ar-SA" sz="1800" dirty="0"/>
              <a:t>الجائزة في جميع قطاعات الأعمال للشركات التي تواصل الالتزام بأفضل الممارسات، كلٌ في مجال </a:t>
            </a:r>
            <a:r>
              <a:rPr lang="ar-SA" sz="1800" dirty="0" smtClean="0"/>
              <a:t>تخصصها. تختار </a:t>
            </a:r>
            <a:r>
              <a:rPr lang="ar-SA" sz="1800" dirty="0"/>
              <a:t>لجنة التقييم عدداً من هذه الشركات إثر تقييم منتجاتها وخدماتها وأعمالها، بناءً على مجموعة معايير الجودة. بعد الاختيار تقوم اللجنة بزيارة كل شركة على حدة، وترفع اللجنة الأولية تقريرها إلى اللجنة العليا للجائزة المؤلفة من نخبة من المسؤولين الحكوميين ورجال الأعمال المحليين، بالإضافة إلى خبراء.</a:t>
            </a:r>
          </a:p>
          <a:p>
            <a:pPr indent="0" algn="just">
              <a:lnSpc>
                <a:spcPct val="150000"/>
              </a:lnSpc>
              <a:buNone/>
            </a:pPr>
            <a:endParaRPr lang="ar-SA" sz="1600" b="1" dirty="0" smtClean="0"/>
          </a:p>
          <a:p>
            <a:pPr indent="0" algn="just">
              <a:lnSpc>
                <a:spcPct val="150000"/>
              </a:lnSpc>
              <a:buNone/>
            </a:pPr>
            <a:endParaRPr lang="ar-SA" sz="16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76" t="5115" r="3996" b="19428"/>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a:t>صاحب السمو الشيخ محمد بن راشد </a:t>
            </a:r>
            <a:r>
              <a:rPr lang="ar-SA" dirty="0" smtClean="0"/>
              <a:t>آل مكتوم خلال </a:t>
            </a:r>
            <a:r>
              <a:rPr lang="ar-SA" dirty="0"/>
              <a:t>توزيع جائزة دبي للجودة </a:t>
            </a:r>
            <a:endParaRPr lang="en-US" dirty="0"/>
          </a:p>
        </p:txBody>
      </p:sp>
    </p:spTree>
    <p:extLst>
      <p:ext uri="{BB962C8B-B14F-4D97-AF65-F5344CB8AC3E}">
        <p14:creationId xmlns:p14="http://schemas.microsoft.com/office/powerpoint/2010/main" val="7988706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15 مارس 2004 مؤتمر دبي العالمي لجراحة الإصابات</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90</a:t>
            </a:fld>
            <a:endParaRPr lang="en-US" dirty="0">
              <a:solidFill>
                <a:prstClr val="white"/>
              </a:solidFill>
            </a:endParaRPr>
          </a:p>
        </p:txBody>
      </p:sp>
      <p:sp>
        <p:nvSpPr>
          <p:cNvPr id="5" name="TextBox 4"/>
          <p:cNvSpPr txBox="1"/>
          <p:nvPr/>
        </p:nvSpPr>
        <p:spPr>
          <a:xfrm>
            <a:off x="381001" y="838200"/>
            <a:ext cx="4876799" cy="4362733"/>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صاحب السمو الشيخ محمد بن راشد آل مكتوم، بصفته ولي عهد دبي وزير الدفاع آنذاك، </a:t>
            </a:r>
            <a:r>
              <a:rPr lang="ar-SA" dirty="0" smtClean="0"/>
              <a:t>قامت مؤسسة </a:t>
            </a:r>
            <a:r>
              <a:rPr lang="ar-SA" dirty="0"/>
              <a:t>محمد بن راشد لدعم مشاريع الشباب، وضمن المشروع الوطني لتطوير مهارات الكوادر الطبية، </a:t>
            </a:r>
            <a:r>
              <a:rPr lang="ar-SA" dirty="0" smtClean="0"/>
              <a:t>بإطلاق فعاليات </a:t>
            </a:r>
            <a:r>
              <a:rPr lang="ar-SA" dirty="0"/>
              <a:t>مؤتمر دبي العالمي لجراحة الاصابات بمشاركة نخبة من كبار اساتذة جراحة الاصابات العالميين من مختلف دول العالم وذلك لمناقشة احدث ما توصل اليه العلم والعلماء في مجال جراحة الاصابات اضافة الى العديد من ورش العمل والدورات التدريبية وذلك بهدف صقل مهارات الكوادر الطبية المتخصصة في مجال الطوارئ والحوادث والجراحة</a:t>
            </a:r>
            <a:r>
              <a:rPr lang="ar-SA" dirty="0" smtClean="0"/>
              <a:t>.</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مؤتمر </a:t>
            </a:r>
            <a:r>
              <a:rPr lang="ar-SA" dirty="0"/>
              <a:t>دبي العالمي لجراحة </a:t>
            </a:r>
            <a:r>
              <a:rPr lang="ar-SA" dirty="0" smtClean="0"/>
              <a:t>الإصابات</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456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20–21 مارس 2004 المؤتمر الاقتصادي السنوي الأول</a:t>
            </a:r>
          </a:p>
        </p:txBody>
      </p:sp>
      <p:sp>
        <p:nvSpPr>
          <p:cNvPr id="3" name="Content Placeholder 2"/>
          <p:cNvSpPr>
            <a:spLocks noGrp="1"/>
          </p:cNvSpPr>
          <p:nvPr>
            <p:ph idx="1"/>
          </p:nvPr>
        </p:nvSpPr>
        <p:spPr>
          <a:xfrm>
            <a:off x="304800" y="838200"/>
            <a:ext cx="4953000" cy="4953000"/>
          </a:xfrm>
          <a:ln>
            <a:noFill/>
          </a:ln>
        </p:spPr>
        <p:txBody>
          <a:bodyPr/>
          <a:lstStyle/>
          <a:p>
            <a:pPr indent="0" algn="just">
              <a:lnSpc>
                <a:spcPct val="150000"/>
              </a:lnSpc>
              <a:buNone/>
            </a:pPr>
            <a:r>
              <a:rPr lang="ar-SA" dirty="0" smtClean="0"/>
              <a:t>افتتح صاحب السمو </a:t>
            </a:r>
            <a:r>
              <a:rPr lang="ar-SA" dirty="0"/>
              <a:t>الشيخ محمد بن راشد آل مكتوم، بصفته ولي عهد دبي وزير الدفاع </a:t>
            </a:r>
            <a:r>
              <a:rPr lang="ar-SA" dirty="0" smtClean="0"/>
              <a:t>آنذاك، </a:t>
            </a:r>
            <a:r>
              <a:rPr lang="ar-SA" dirty="0"/>
              <a:t>أعمال المؤتمر الاقتصادي السنوي الأول، الذي </a:t>
            </a:r>
            <a:r>
              <a:rPr lang="ar-SA" dirty="0" smtClean="0"/>
              <a:t>عقد  </a:t>
            </a:r>
            <a:r>
              <a:rPr lang="ar-SA" dirty="0"/>
              <a:t>تحت عنوان (الابداع الاقتصادي.. رؤية استشرافية للعام 2010</a:t>
            </a:r>
            <a:r>
              <a:rPr lang="ar-SA" dirty="0" smtClean="0"/>
              <a:t>)</a:t>
            </a:r>
          </a:p>
          <a:p>
            <a:pPr indent="0" algn="just">
              <a:lnSpc>
                <a:spcPct val="150000"/>
              </a:lnSpc>
              <a:buNone/>
            </a:pPr>
            <a:r>
              <a:rPr lang="ar-SA" dirty="0"/>
              <a:t>كليات التقنية العليا </a:t>
            </a:r>
            <a:r>
              <a:rPr lang="ar-SA" dirty="0" smtClean="0"/>
              <a:t>نضمت المؤتمر </a:t>
            </a:r>
            <a:r>
              <a:rPr lang="ar-SA" dirty="0"/>
              <a:t>الاقتصادي السنوي </a:t>
            </a:r>
            <a:r>
              <a:rPr lang="ar-SA" dirty="0" smtClean="0"/>
              <a:t>الأول بالتعاون </a:t>
            </a:r>
            <a:r>
              <a:rPr lang="ar-SA" dirty="0"/>
              <a:t>مع معهد ماساشوستس </a:t>
            </a:r>
            <a:r>
              <a:rPr lang="ar-SA" dirty="0" smtClean="0"/>
              <a:t>للتقيية </a:t>
            </a:r>
            <a:endParaRPr lang="ar-SA" dirty="0"/>
          </a:p>
          <a:p>
            <a:pPr algn="just">
              <a:lnSpc>
                <a:spcPct val="150000"/>
              </a:lnSpc>
            </a:pP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91</a:t>
            </a:fld>
            <a:endParaRPr lang="en-US" dirty="0">
              <a:solidFill>
                <a:prstClr val="white"/>
              </a:solidFill>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افتتح </a:t>
            </a:r>
            <a:r>
              <a:rPr lang="ar-SA" dirty="0"/>
              <a:t>المؤتمر الاقتصادي السنوي الأول</a:t>
            </a:r>
          </a:p>
        </p:txBody>
      </p:sp>
    </p:spTree>
    <p:extLst>
      <p:ext uri="{BB962C8B-B14F-4D97-AF65-F5344CB8AC3E}">
        <p14:creationId xmlns:p14="http://schemas.microsoft.com/office/powerpoint/2010/main" val="118926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22 مارس 2004 </a:t>
            </a:r>
            <a:r>
              <a:rPr lang="ar-SA" dirty="0" smtClean="0"/>
              <a:t>معرض </a:t>
            </a:r>
            <a:r>
              <a:rPr lang="ar-SA" dirty="0"/>
              <a:t>تكنولوجيا المياه والطاقة والبيئة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92</a:t>
            </a:fld>
            <a:endParaRPr lang="en-US" dirty="0">
              <a:solidFill>
                <a:prstClr val="white"/>
              </a:solidFill>
            </a:endParaRPr>
          </a:p>
        </p:txBody>
      </p:sp>
      <p:sp>
        <p:nvSpPr>
          <p:cNvPr id="5" name="TextBox 4"/>
          <p:cNvSpPr txBox="1"/>
          <p:nvPr/>
        </p:nvSpPr>
        <p:spPr>
          <a:xfrm>
            <a:off x="228600" y="860569"/>
            <a:ext cx="5029200" cy="4778231"/>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a:t>
            </a:r>
            <a:r>
              <a:rPr lang="ar-SA" dirty="0" smtClean="0"/>
              <a:t>تم افتتاح الدورة </a:t>
            </a:r>
            <a:r>
              <a:rPr lang="ar-SA" dirty="0"/>
              <a:t>السادسة لمعرض تكنولوجيا المياه والطاقة والبيئة "ويتكس 2004"، الذي تنظمه هيئة كهرباء ومياه دبي، ويستمر ثلاثة أيام. </a:t>
            </a:r>
            <a:r>
              <a:rPr lang="ar-SA" dirty="0" smtClean="0"/>
              <a:t> يشكل المعرض فرصة فريدة لالتقاء صانعي القرار من الدوائر الحكومية بالدولة ودول المنطقة مع الشركات والمصنعين والوكلاء من مختلف أنحاء العالم، وفرصة للشركات الرائدة للترويج لمنتجاتها في مجال تكنولوجيا المياه والطاقة والبيئة وعرض الحلول لمختلف المشكلات التي تعترض سبل تطور هذه القطاعات المهمة من قطاعات الاقتصاد، بالإضافة إلى مساهمته في تطوير الاستراتيجيات الفعالة والتقنيات الحديثة في إدارة موارد المياه والطاقة، مع المحافظة على البيئة. </a:t>
            </a:r>
            <a:endParaRPr lang="en-US" dirty="0"/>
          </a:p>
        </p:txBody>
      </p:sp>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pPr rtl="1">
              <a:buClr>
                <a:srgbClr val="C00000"/>
              </a:buClr>
            </a:pPr>
            <a:r>
              <a:rPr lang="ar-SA" dirty="0" smtClean="0"/>
              <a:t>صاحب </a:t>
            </a:r>
            <a:r>
              <a:rPr lang="ar-SA" dirty="0"/>
              <a:t>السمو الشيخ محمد بن راشد آل   </a:t>
            </a:r>
            <a:r>
              <a:rPr lang="ar-SA" dirty="0" smtClean="0"/>
              <a:t>مكتوم يرعي </a:t>
            </a:r>
            <a:r>
              <a:rPr lang="ar-SA" dirty="0"/>
              <a:t>معرض تكنولوجيا المياه والطاقة والبيئة </a:t>
            </a:r>
            <a:r>
              <a:rPr lang="ar-SA" dirty="0" smtClean="0"/>
              <a:t>بدبي</a:t>
            </a:r>
            <a:endParaRPr lang="ar-SA"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66126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25– 27 مايو 2004 المؤتمر السنوي العاشر لجمعية إدارة المشاريع </a:t>
            </a:r>
          </a:p>
        </p:txBody>
      </p:sp>
      <p:sp>
        <p:nvSpPr>
          <p:cNvPr id="3" name="Content Placeholder 2"/>
          <p:cNvSpPr>
            <a:spLocks noGrp="1"/>
          </p:cNvSpPr>
          <p:nvPr>
            <p:ph idx="1"/>
          </p:nvPr>
        </p:nvSpPr>
        <p:spPr>
          <a:xfrm>
            <a:off x="381000" y="838200"/>
            <a:ext cx="4876800" cy="6019800"/>
          </a:xfrm>
          <a:ln>
            <a:noFill/>
          </a:ln>
        </p:spPr>
        <p:txBody>
          <a:bodyPr/>
          <a:lstStyle/>
          <a:p>
            <a:pPr indent="0" algn="just">
              <a:lnSpc>
                <a:spcPct val="150000"/>
              </a:lnSpc>
              <a:buNone/>
            </a:pPr>
            <a:r>
              <a:rPr lang="ar-SA" dirty="0" smtClean="0"/>
              <a:t>تحت </a:t>
            </a:r>
            <a:r>
              <a:rPr lang="ar-SA" dirty="0"/>
              <a:t>رعاية </a:t>
            </a:r>
            <a:r>
              <a:rPr lang="ar-SA" dirty="0" smtClean="0"/>
              <a:t>صاحب السمو </a:t>
            </a:r>
            <a:r>
              <a:rPr lang="ar-SA" dirty="0"/>
              <a:t>الشيخ محمد بن راشد آل مكتوم، بصفته ولي عهد دبي وزير الدفاع آنذاك، </a:t>
            </a:r>
            <a:r>
              <a:rPr lang="ar-SA" dirty="0" smtClean="0"/>
              <a:t>تم افتتاح المؤتمر السنوي </a:t>
            </a:r>
            <a:r>
              <a:rPr lang="ar-SA" dirty="0"/>
              <a:t>العاشر لجمعية إدارة </a:t>
            </a:r>
            <a:r>
              <a:rPr lang="ar-SA" dirty="0" smtClean="0"/>
              <a:t>المشاريع، </a:t>
            </a:r>
            <a:r>
              <a:rPr lang="ar-SA" dirty="0"/>
              <a:t>بالتعاون مع مجمع التقنية التابع لمؤسسة الموانىء والجمارك والمنطقة </a:t>
            </a:r>
            <a:r>
              <a:rPr lang="ar-SA" dirty="0" smtClean="0"/>
              <a:t>الحرة، </a:t>
            </a:r>
            <a:r>
              <a:rPr lang="ar-SA" dirty="0"/>
              <a:t>تحت عنوان "إزالة العوائق لتحقيق إنجاز المشاريع </a:t>
            </a:r>
            <a:r>
              <a:rPr lang="ar-SA" dirty="0" smtClean="0"/>
              <a:t>الإقليمية". </a:t>
            </a:r>
          </a:p>
          <a:p>
            <a:pPr indent="0" algn="just">
              <a:lnSpc>
                <a:spcPct val="150000"/>
              </a:lnSpc>
              <a:buNone/>
            </a:pPr>
            <a:r>
              <a:rPr lang="ar-SA" dirty="0" smtClean="0"/>
              <a:t>شارك في المؤتمر، نحو 2000 شخصية وخبير يمثلون مجالات الطاقة والغاز وتحلية المياه والبتروكيماويات من منطقة الخليج والشرق الأوسط ومختلف أنحاء العالم. </a:t>
            </a:r>
            <a:r>
              <a:rPr lang="ar-SA" b="1" dirty="0" smtClean="0"/>
              <a:t>يعقد المؤتمر لأول مرة في دولة الإمارات</a:t>
            </a:r>
            <a:r>
              <a:rPr lang="ar-SA" dirty="0" smtClean="0"/>
              <a:t>، وتعقد جمعية إدارة المشاريع فرع الخليج هذا المؤتمر تحت مظلة الجمعية الأم ومقرها فيلادلفيا بالولايات المتحدة الأميركية، وتأسست عام 1969، وتضم في عضويتها نحو 120 ألف عضو من مختلف أنحاء العالم</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93</a:t>
            </a:fld>
            <a:endParaRPr lang="en-US" dirty="0">
              <a:solidFill>
                <a:prstClr val="white"/>
              </a:solidFill>
            </a:endParaRPr>
          </a:p>
        </p:txBody>
      </p:sp>
      <p:sp>
        <p:nvSpPr>
          <p:cNvPr id="6" name="TextBox 5"/>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المؤتمر السنوي العاشر لجمعية إدارة المشاريع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8456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12 ابريل 2004 تشكيل لجنة إدارية لمركز الإحصاء ببلدية بدبي</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94</a:t>
            </a:fld>
            <a:endParaRPr lang="en-US" dirty="0">
              <a:solidFill>
                <a:prstClr val="white"/>
              </a:solidFill>
            </a:endParaRPr>
          </a:p>
        </p:txBody>
      </p:sp>
      <p:sp>
        <p:nvSpPr>
          <p:cNvPr id="5" name="TextBox 4"/>
          <p:cNvSpPr txBox="1"/>
          <p:nvPr/>
        </p:nvSpPr>
        <p:spPr>
          <a:xfrm>
            <a:off x="304800" y="860475"/>
            <a:ext cx="4879075" cy="2949525"/>
          </a:xfrm>
          <a:prstGeom prst="rect">
            <a:avLst/>
          </a:prstGeom>
          <a:noFill/>
          <a:ln>
            <a:noFill/>
          </a:ln>
        </p:spPr>
        <p:txBody>
          <a:bodyPr wrap="square" rtlCol="0">
            <a:spAutoFit/>
          </a:bodyPr>
          <a:lstStyle/>
          <a:p>
            <a:pPr algn="just" rtl="1">
              <a:lnSpc>
                <a:spcPct val="150000"/>
              </a:lnSpc>
            </a:pPr>
            <a:r>
              <a:rPr lang="ar-SA" dirty="0" smtClean="0"/>
              <a:t>أصدر صاحب السمو </a:t>
            </a:r>
            <a:r>
              <a:rPr lang="ar-SA" dirty="0"/>
              <a:t>الشيخ محمد بن راشد آل مكتوم، بصفته ولي عهد دبي وزير الدفاع آنذاك، </a:t>
            </a:r>
            <a:r>
              <a:rPr lang="ar-SA" dirty="0" smtClean="0"/>
              <a:t>قراراً </a:t>
            </a:r>
            <a:r>
              <a:rPr lang="ar-SA" dirty="0"/>
              <a:t>بتشكيل اللجنة الإدارية لمركز الإحصاء ببلدية </a:t>
            </a:r>
            <a:r>
              <a:rPr lang="ar-SA" dirty="0" smtClean="0"/>
              <a:t>دبي</a:t>
            </a:r>
          </a:p>
          <a:p>
            <a:pPr algn="just" rtl="1">
              <a:lnSpc>
                <a:spcPct val="150000"/>
              </a:lnSpc>
            </a:pPr>
            <a:r>
              <a:rPr lang="ar-SA" dirty="0" smtClean="0"/>
              <a:t>يهدف </a:t>
            </a:r>
            <a:r>
              <a:rPr lang="ar-SA" dirty="0"/>
              <a:t>القرار إلى تفعيل وتوسيع نشاطات مركز الإحصاء، ليلبي الاحتياجات المعلوماتية والإحصائية لمختلف القطاعات التجارية والاقتصادية والاستثمارية، ومن أجل تأسيس قاعدة معلومات متكاملة ودقيقة ومتجددة في إمارة دبي</a:t>
            </a:r>
            <a:r>
              <a:rPr lang="ar-SA" dirty="0" smtClean="0"/>
              <a:t>.</a:t>
            </a:r>
            <a:endParaRPr lang="en-US"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امر بتشكيل </a:t>
            </a:r>
            <a:r>
              <a:rPr lang="ar-SA" dirty="0"/>
              <a:t>لجنة إدارية لمركز الإحصاء ببلدية </a:t>
            </a:r>
            <a:r>
              <a:rPr lang="ar-SA" dirty="0" smtClean="0"/>
              <a:t>بدبي</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4048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ar-SA" dirty="0"/>
              <a:t>21 ابريل 2004 تقارير ربع سنوية لمتابعة أداء المديرين</a:t>
            </a:r>
          </a:p>
        </p:txBody>
      </p:sp>
      <p:sp>
        <p:nvSpPr>
          <p:cNvPr id="3" name="Content Placeholder 2"/>
          <p:cNvSpPr>
            <a:spLocks noGrp="1"/>
          </p:cNvSpPr>
          <p:nvPr>
            <p:ph idx="1"/>
          </p:nvPr>
        </p:nvSpPr>
        <p:spPr>
          <a:xfrm>
            <a:off x="304800" y="838200"/>
            <a:ext cx="4953000" cy="3276600"/>
          </a:xfrm>
          <a:ln>
            <a:noFill/>
          </a:ln>
        </p:spPr>
        <p:txBody>
          <a:bodyPr/>
          <a:lstStyle/>
          <a:p>
            <a:pPr indent="0" algn="just">
              <a:lnSpc>
                <a:spcPct val="150000"/>
              </a:lnSpc>
              <a:buNone/>
            </a:pPr>
            <a:r>
              <a:rPr lang="ar-SA" dirty="0" smtClean="0"/>
              <a:t>امر صاحب السمو </a:t>
            </a:r>
            <a:r>
              <a:rPr lang="ar-SA" dirty="0"/>
              <a:t>الشيخ محمد بن راشد آل مكتوم بصفته ولي عهد دبي وزير الدفاع آنذاك، بوضع نظام لمتابعة أداء المديرين من خلال تقارير ربع سنوية ترفع إلى سموه مباشرة، للتعرف على مدى نجاح الدوائر في تحقيق أهدافها وخدمة عملائها وتنمية </a:t>
            </a:r>
            <a:r>
              <a:rPr lang="ar-SA" dirty="0" smtClean="0"/>
              <a:t>مواردها</a:t>
            </a:r>
            <a:endParaRPr lang="en-US" dirty="0"/>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95</a:t>
            </a:fld>
            <a:endParaRPr lang="en-US" dirty="0">
              <a:solidFill>
                <a:prstClr val="white"/>
              </a:solidFill>
            </a:endParaRPr>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امر بوضع  </a:t>
            </a:r>
            <a:r>
              <a:rPr lang="ar-SA" dirty="0"/>
              <a:t>تقارير ربع سنوية لمتابعة أداء </a:t>
            </a:r>
            <a:r>
              <a:rPr lang="ar-SA" dirty="0" smtClean="0"/>
              <a:t>المديرين</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7623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25 ابريل 2004 مؤتمر الشرق الأوسط حول مسؤولية الشركات تجاه المجتمع</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96</a:t>
            </a:fld>
            <a:endParaRPr lang="en-US" dirty="0">
              <a:solidFill>
                <a:prstClr val="white"/>
              </a:solidFill>
            </a:endParaRPr>
          </a:p>
        </p:txBody>
      </p:sp>
      <p:sp>
        <p:nvSpPr>
          <p:cNvPr id="7" name="TextBox 6"/>
          <p:cNvSpPr txBox="1"/>
          <p:nvPr/>
        </p:nvSpPr>
        <p:spPr>
          <a:xfrm>
            <a:off x="304800" y="842203"/>
            <a:ext cx="4953000" cy="5101397"/>
          </a:xfrm>
          <a:prstGeom prst="rect">
            <a:avLst/>
          </a:prstGeom>
          <a:noFill/>
          <a:ln>
            <a:noFill/>
          </a:ln>
        </p:spPr>
        <p:txBody>
          <a:bodyPr wrap="square" rtlCol="0">
            <a:spAutoFit/>
          </a:bodyPr>
          <a:lstStyle/>
          <a:p>
            <a:pPr algn="just" rtl="1">
              <a:lnSpc>
                <a:spcPct val="150000"/>
              </a:lnSpc>
            </a:pPr>
            <a:r>
              <a:rPr lang="ar-SA" dirty="0" smtClean="0"/>
              <a:t>تحت </a:t>
            </a:r>
            <a:r>
              <a:rPr lang="ar-SA" dirty="0"/>
              <a:t>رعاية </a:t>
            </a:r>
            <a:r>
              <a:rPr lang="ar-SA" dirty="0" smtClean="0"/>
              <a:t>صاحب السمو </a:t>
            </a:r>
            <a:r>
              <a:rPr lang="ar-SA" dirty="0"/>
              <a:t>الشيخ محمد بن راشد آل </a:t>
            </a:r>
            <a:r>
              <a:rPr lang="ar-SA" dirty="0" smtClean="0"/>
              <a:t>مكتوم، </a:t>
            </a:r>
            <a:r>
              <a:rPr lang="ar-SA" dirty="0"/>
              <a:t>بصفته ولي عهد دبي وزير الدفاع آنذاك، </a:t>
            </a:r>
            <a:r>
              <a:rPr lang="ar-SA" dirty="0" smtClean="0"/>
              <a:t>تم افتتاح </a:t>
            </a:r>
            <a:r>
              <a:rPr lang="ar-SA" dirty="0"/>
              <a:t>مؤتمر الشرق الأوسط حول مسؤولية الشركات تجاه </a:t>
            </a:r>
            <a:r>
              <a:rPr lang="ar-SA" dirty="0" smtClean="0"/>
              <a:t>المجتمع. </a:t>
            </a:r>
          </a:p>
          <a:p>
            <a:pPr algn="just" rtl="1">
              <a:lnSpc>
                <a:spcPct val="150000"/>
              </a:lnSpc>
            </a:pPr>
            <a:r>
              <a:rPr lang="ar-SA" b="1" dirty="0" smtClean="0"/>
              <a:t>يعتبر </a:t>
            </a:r>
            <a:r>
              <a:rPr lang="ar-SA" b="1" dirty="0"/>
              <a:t>أول مؤتمر تستضيفه منطقة الشرق الأوسط حول مسؤولية الشركات تجاه المجتمع</a:t>
            </a:r>
            <a:r>
              <a:rPr lang="ar-SA" b="1" dirty="0" smtClean="0"/>
              <a:t>، </a:t>
            </a:r>
            <a:r>
              <a:rPr lang="ar-SA" dirty="0" smtClean="0"/>
              <a:t>حضر المؤتمر</a:t>
            </a:r>
            <a:r>
              <a:rPr lang="ar-SA" b="1" dirty="0"/>
              <a:t> </a:t>
            </a:r>
            <a:r>
              <a:rPr lang="ar-SA" dirty="0" smtClean="0"/>
              <a:t>أكثر </a:t>
            </a:r>
            <a:r>
              <a:rPr lang="ar-SA" dirty="0"/>
              <a:t>من </a:t>
            </a:r>
            <a:r>
              <a:rPr lang="ar-SA" dirty="0" smtClean="0"/>
              <a:t>30 </a:t>
            </a:r>
            <a:r>
              <a:rPr lang="ar-SA" dirty="0"/>
              <a:t>خبيراً ومختصاً في مجال التنمية المستدامة ومسؤولية الشركات تجاه المجتمع </a:t>
            </a:r>
            <a:r>
              <a:rPr lang="ar-SA" dirty="0" smtClean="0"/>
              <a:t>وتم مناقشة ممارسات </a:t>
            </a:r>
            <a:r>
              <a:rPr lang="ar-SA" dirty="0"/>
              <a:t>الأعمال التي تصب في مسؤولية الشركات تجاه المجتمع، وكيف تستطيع هذه الممارسات أن تسهم في نمو وتطور المنطقة على المدى </a:t>
            </a:r>
            <a:r>
              <a:rPr lang="ar-SA" dirty="0" smtClean="0"/>
              <a:t>الطويل يهدف </a:t>
            </a:r>
            <a:r>
              <a:rPr lang="ar-SA" dirty="0"/>
              <a:t>المؤتمر، الذي </a:t>
            </a:r>
            <a:r>
              <a:rPr lang="ar-SA" dirty="0" smtClean="0"/>
              <a:t>نظم </a:t>
            </a:r>
            <a:r>
              <a:rPr lang="ar-SA" dirty="0"/>
              <a:t>بدعم من هيئة دبي للاستثمار </a:t>
            </a:r>
            <a:r>
              <a:rPr lang="ar-SA" dirty="0" smtClean="0"/>
              <a:t>والتطوير، </a:t>
            </a:r>
            <a:r>
              <a:rPr lang="ar-SA" dirty="0"/>
              <a:t>إلى تشجيع الشركات العاملة في المنطقة على تحمل مسؤولية ممارساتها بما يعود بالنفع على المجتمع ومستقبل هذه الشركات</a:t>
            </a:r>
            <a:r>
              <a:rPr lang="ar-SA" dirty="0" smtClean="0"/>
              <a:t>.</a:t>
            </a:r>
            <a:endParaRPr lang="ar-SA" dirty="0"/>
          </a:p>
        </p:txBody>
      </p:sp>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يرعي </a:t>
            </a:r>
            <a:r>
              <a:rPr lang="ar-SA" dirty="0"/>
              <a:t>مؤتمر الشرق الأوسط حول مسؤولية الشركات تجاه </a:t>
            </a:r>
            <a:r>
              <a:rPr lang="ar-SA" dirty="0" smtClean="0"/>
              <a:t>المجتمع</a:t>
            </a:r>
            <a:endParaRPr lang="ar-SA"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0927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spcBef>
                <a:spcPct val="20000"/>
              </a:spcBef>
            </a:pPr>
            <a:r>
              <a:rPr lang="ar-SA" dirty="0"/>
              <a:t>9 يونيو 2004 برنامج إعداد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97</a:t>
            </a:fld>
            <a:endParaRPr lang="en-US" dirty="0">
              <a:solidFill>
                <a:prstClr val="white"/>
              </a:solidFill>
            </a:endParaRPr>
          </a:p>
        </p:txBody>
      </p:sp>
      <p:sp>
        <p:nvSpPr>
          <p:cNvPr id="5" name="TextBox 4"/>
          <p:cNvSpPr txBox="1"/>
          <p:nvPr/>
        </p:nvSpPr>
        <p:spPr>
          <a:xfrm>
            <a:off x="228600" y="860475"/>
            <a:ext cx="5016690" cy="3420424"/>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بتوجيهات من </a:t>
            </a:r>
            <a:r>
              <a:rPr lang="ar-SA" dirty="0"/>
              <a:t>رعاية صاحب السمو الشيخ محمد بن راشد آل مكتوم، بصفته ولي عهد دبي وزير الدفاع آنذاك، </a:t>
            </a:r>
            <a:r>
              <a:rPr lang="ar-SA" dirty="0" smtClean="0"/>
              <a:t>تم اطلاق برنامج إعداد</a:t>
            </a:r>
          </a:p>
          <a:p>
            <a:pPr algn="just" rtl="1" fontAlgn="base">
              <a:lnSpc>
                <a:spcPct val="150000"/>
              </a:lnSpc>
              <a:spcBef>
                <a:spcPct val="20000"/>
              </a:spcBef>
              <a:spcAft>
                <a:spcPct val="0"/>
              </a:spcAft>
              <a:buClr>
                <a:srgbClr val="AD0101"/>
              </a:buClr>
              <a:buSzPct val="100000"/>
            </a:pPr>
            <a:r>
              <a:rPr lang="ar-SA" dirty="0" smtClean="0"/>
              <a:t>ويسعى </a:t>
            </a:r>
            <a:r>
              <a:rPr lang="ar-SA" dirty="0"/>
              <a:t>البرنامج إلى إعداد كوادر بشرية مؤهلة من قادة المستقبل تستطيع الوفاء بالتزاماتها وقيادة جهود التنمية الشاملة في جميع المجالات، وهو أمر لا يمكن أن يتحقق من دون بناء الإنسان المواطن والاستثمار في إعداده وتأهيله وإكسابه المعارف والقدرات والمهارات، وبالتالي الاستثمار في بناء مستقبل البلاد</a:t>
            </a:r>
            <a:r>
              <a:rPr lang="ar-SA" dirty="0" smtClean="0"/>
              <a:t>. </a:t>
            </a:r>
            <a:endParaRPr lang="en-US" dirty="0"/>
          </a:p>
        </p:txBody>
      </p:sp>
      <p:sp>
        <p:nvSpPr>
          <p:cNvPr id="7" name="TextBox 6"/>
          <p:cNvSpPr txBox="1"/>
          <p:nvPr/>
        </p:nvSpPr>
        <p:spPr>
          <a:xfrm>
            <a:off x="5257800" y="3733800"/>
            <a:ext cx="3733800" cy="707886"/>
          </a:xfrm>
          <a:prstGeom prst="rect">
            <a:avLst/>
          </a:prstGeom>
          <a:noFill/>
          <a:ln>
            <a:solidFill>
              <a:srgbClr val="D1D0CD"/>
            </a:solidFill>
          </a:ln>
        </p:spPr>
        <p:txBody>
          <a:bodyPr wrap="square" rtlCol="0">
            <a:spAutoFit/>
          </a:bodyPr>
          <a:lstStyle>
            <a:defPPr>
              <a:defRPr lang="en-US"/>
            </a:defPPr>
            <a:lvl1pPr algn="ctr">
              <a:defRPr sz="2000" b="1"/>
            </a:lvl1pPr>
          </a:lstStyle>
          <a:p>
            <a:pPr rtl="1"/>
            <a:r>
              <a:rPr lang="ar-SA" dirty="0" smtClean="0"/>
              <a:t>صاحب </a:t>
            </a:r>
            <a:r>
              <a:rPr lang="ar-SA" dirty="0"/>
              <a:t>السمو الشيخ محمد بن راشد آل   </a:t>
            </a:r>
            <a:r>
              <a:rPr lang="ar-SA" dirty="0" smtClean="0"/>
              <a:t>مكتوم يوجه بإطلاق برنامج </a:t>
            </a:r>
            <a:r>
              <a:rPr lang="ar-SA" dirty="0"/>
              <a:t>إعداد </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0"/>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4310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225425">
              <a:lnSpc>
                <a:spcPct val="150000"/>
              </a:lnSpc>
              <a:spcBef>
                <a:spcPct val="20000"/>
              </a:spcBef>
            </a:pPr>
            <a:r>
              <a:rPr lang="ar-SA" dirty="0"/>
              <a:t>13 يوليو 2004 إنشاء مطار في جبل علي بإمارة دبي (مطار آل مكتوم حاليا )</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98</a:t>
            </a:fld>
            <a:endParaRPr lang="en-US" dirty="0">
              <a:solidFill>
                <a:prstClr val="white"/>
              </a:solidFill>
            </a:endParaRPr>
          </a:p>
        </p:txBody>
      </p:sp>
      <p:sp>
        <p:nvSpPr>
          <p:cNvPr id="5" name="TextBox 4"/>
          <p:cNvSpPr txBox="1"/>
          <p:nvPr/>
        </p:nvSpPr>
        <p:spPr>
          <a:xfrm>
            <a:off x="228600" y="825969"/>
            <a:ext cx="5029200" cy="4889031"/>
          </a:xfrm>
          <a:prstGeom prst="rect">
            <a:avLst/>
          </a:prstGeom>
          <a:noFill/>
          <a:ln>
            <a:noFill/>
          </a:ln>
        </p:spPr>
        <p:txBody>
          <a:bodyPr wrap="square" rtlCol="0">
            <a:spAutoFit/>
          </a:bodyPr>
          <a:lstStyle/>
          <a:p>
            <a:pPr algn="just" rtl="1" fontAlgn="base">
              <a:lnSpc>
                <a:spcPct val="150000"/>
              </a:lnSpc>
              <a:spcBef>
                <a:spcPct val="20000"/>
              </a:spcBef>
              <a:spcAft>
                <a:spcPct val="0"/>
              </a:spcAft>
              <a:buClr>
                <a:srgbClr val="AD0101"/>
              </a:buClr>
              <a:buSzPct val="100000"/>
            </a:pPr>
            <a:r>
              <a:rPr lang="ar-SA" dirty="0" smtClean="0"/>
              <a:t>أعلن صاحب السمو الشيخ </a:t>
            </a:r>
            <a:r>
              <a:rPr lang="ar-SA" dirty="0"/>
              <a:t>محمد بن راشد آل </a:t>
            </a:r>
            <a:r>
              <a:rPr lang="ar-SA" dirty="0" smtClean="0"/>
              <a:t>مكتوم </a:t>
            </a:r>
            <a:r>
              <a:rPr lang="ar-SA" dirty="0"/>
              <a:t>بصفته ولي عهد دبي وزير الدفاع آنذاك، عن </a:t>
            </a:r>
            <a:r>
              <a:rPr lang="ar-SA" dirty="0" smtClean="0"/>
              <a:t>إنشاء </a:t>
            </a:r>
            <a:r>
              <a:rPr lang="ar-SA" dirty="0"/>
              <a:t>مطار جديد في إمارة دبي يتخذ من جبل علي موقعاً له </a:t>
            </a:r>
            <a:r>
              <a:rPr lang="ar-SA" dirty="0" smtClean="0"/>
              <a:t>والمطار </a:t>
            </a:r>
            <a:r>
              <a:rPr lang="ar-SA" dirty="0"/>
              <a:t>الجديد سيُخصص في مرحلته الأولى للشحن الجوي، في حين سيتم استخدامه في مرحلة لاحقة للطائرات غير المنتظمة (تشارتر) العاملة في مجال نقل </a:t>
            </a:r>
            <a:r>
              <a:rPr lang="ar-SA" dirty="0" smtClean="0"/>
              <a:t>السياح.</a:t>
            </a:r>
          </a:p>
          <a:p>
            <a:pPr algn="just" rtl="1" fontAlgn="base">
              <a:lnSpc>
                <a:spcPct val="150000"/>
              </a:lnSpc>
              <a:spcBef>
                <a:spcPct val="20000"/>
              </a:spcBef>
              <a:spcAft>
                <a:spcPct val="0"/>
              </a:spcAft>
              <a:buClr>
                <a:srgbClr val="AD0101"/>
              </a:buClr>
              <a:buSzPct val="100000"/>
            </a:pPr>
            <a:r>
              <a:rPr lang="ar-SA" dirty="0" smtClean="0"/>
              <a:t>ان المطار </a:t>
            </a:r>
            <a:r>
              <a:rPr lang="ar-SA" dirty="0"/>
              <a:t>الجديد، الذي يُتوقع إنجازه ودخوله حيز التشغيل التجاري بحلول نهاية عام 2006 بات ضرورياً لمواكبة النمو الاقتصادي الكبير في دبي ودولة الإمارات، ولمستلزمات القطاع السياحي، ولتوفير المزيد من التسهيلات للشركات، لا سيما ان موقعه استراتيجي بالقرب من ميناء جبل علي، وهو ما يعزز عمليات الشحن البحري </a:t>
            </a:r>
            <a:r>
              <a:rPr lang="ar-SA" dirty="0" smtClean="0"/>
              <a:t>والجوي</a:t>
            </a:r>
            <a:endParaRPr lang="en-US" b="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914400"/>
            <a:ext cx="3657600" cy="2729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وجه بإنشاء </a:t>
            </a:r>
            <a:r>
              <a:rPr lang="ar-SA" dirty="0"/>
              <a:t>مطار في جبل علي بإمارة دبي (مطار آل مكتوم حاليا )</a:t>
            </a:r>
          </a:p>
        </p:txBody>
      </p:sp>
    </p:spTree>
    <p:extLst>
      <p:ext uri="{BB962C8B-B14F-4D97-AF65-F5344CB8AC3E}">
        <p14:creationId xmlns:p14="http://schemas.microsoft.com/office/powerpoint/2010/main" val="2504724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150000"/>
              </a:lnSpc>
            </a:pPr>
            <a:r>
              <a:rPr lang="ar-SA" dirty="0"/>
              <a:t>5 اكتوبر 2004 إنشاء بورصة دبي للسلع والطاقة</a:t>
            </a:r>
          </a:p>
        </p:txBody>
      </p:sp>
      <p:sp>
        <p:nvSpPr>
          <p:cNvPr id="4" name="Slide Number Placeholder 3"/>
          <p:cNvSpPr>
            <a:spLocks noGrp="1"/>
          </p:cNvSpPr>
          <p:nvPr>
            <p:ph type="sldNum" sz="quarter" idx="12"/>
          </p:nvPr>
        </p:nvSpPr>
        <p:spPr/>
        <p:txBody>
          <a:bodyPr/>
          <a:lstStyle/>
          <a:p>
            <a:pPr>
              <a:defRPr/>
            </a:pPr>
            <a:fld id="{BBEA4CC8-4CAA-44C1-A526-F5AC662EB18D}" type="slidenum">
              <a:rPr lang="en-US" smtClean="0">
                <a:solidFill>
                  <a:prstClr val="white"/>
                </a:solidFill>
              </a:rPr>
              <a:pPr>
                <a:defRPr/>
              </a:pPr>
              <a:t>99</a:t>
            </a:fld>
            <a:endParaRPr lang="en-US" dirty="0">
              <a:solidFill>
                <a:prstClr val="white"/>
              </a:solidFill>
            </a:endParaRPr>
          </a:p>
        </p:txBody>
      </p:sp>
      <p:sp>
        <p:nvSpPr>
          <p:cNvPr id="6" name="TextBox 5"/>
          <p:cNvSpPr txBox="1"/>
          <p:nvPr/>
        </p:nvSpPr>
        <p:spPr>
          <a:xfrm>
            <a:off x="381000" y="860475"/>
            <a:ext cx="4876800" cy="2949525"/>
          </a:xfrm>
          <a:prstGeom prst="rect">
            <a:avLst/>
          </a:prstGeom>
          <a:noFill/>
          <a:ln>
            <a:noFill/>
          </a:ln>
        </p:spPr>
        <p:txBody>
          <a:bodyPr wrap="square" rtlCol="0">
            <a:spAutoFit/>
          </a:bodyPr>
          <a:lstStyle/>
          <a:p>
            <a:pPr algn="just" rtl="1">
              <a:lnSpc>
                <a:spcPct val="150000"/>
              </a:lnSpc>
              <a:buClr>
                <a:srgbClr val="C00000"/>
              </a:buClr>
            </a:pPr>
            <a:r>
              <a:rPr lang="ar-SA" dirty="0" smtClean="0"/>
              <a:t>امر صاحب السمو </a:t>
            </a:r>
            <a:r>
              <a:rPr lang="ar-SA" dirty="0"/>
              <a:t>الشيخ محمد بن راشد آل مكتوم بصفته ولي عهد دبي وزير الدفاع آنذاك، بإنشاء بورصة دبي للسلع والطاقة </a:t>
            </a:r>
            <a:r>
              <a:rPr lang="ar-SA" dirty="0" smtClean="0"/>
              <a:t>في مطلع عام 2005 </a:t>
            </a:r>
          </a:p>
          <a:p>
            <a:pPr algn="just" rtl="1">
              <a:lnSpc>
                <a:spcPct val="150000"/>
              </a:lnSpc>
              <a:buClr>
                <a:srgbClr val="C00000"/>
              </a:buClr>
            </a:pPr>
            <a:r>
              <a:rPr lang="ar-SA" dirty="0" smtClean="0"/>
              <a:t>اطلع سموه على </a:t>
            </a:r>
            <a:r>
              <a:rPr lang="ar-SA" dirty="0"/>
              <a:t>ملامح الاتفاقية الثنائية التي ستوقع بين بورصة دبي للسلع والطاقة وبورصة نيويورك ووافق سموه على بنود وتفاصيل هذه الاتفاقية وامر بالبدء في </a:t>
            </a:r>
            <a:r>
              <a:rPr lang="ar-SA" dirty="0" smtClean="0"/>
              <a:t>التنفيذ</a:t>
            </a:r>
          </a:p>
          <a:p>
            <a:pPr algn="just" rtl="1">
              <a:lnSpc>
                <a:spcPct val="150000"/>
              </a:lnSpc>
              <a:buClr>
                <a:srgbClr val="C00000"/>
              </a:buClr>
            </a:pPr>
            <a:endParaRPr lang="en-US" b="1"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14401"/>
            <a:ext cx="3733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57800" y="3733800"/>
            <a:ext cx="3733800" cy="1015663"/>
          </a:xfrm>
          <a:prstGeom prst="rect">
            <a:avLst/>
          </a:prstGeom>
          <a:noFill/>
          <a:ln>
            <a:solidFill>
              <a:srgbClr val="D1D0CD"/>
            </a:solidFill>
          </a:ln>
        </p:spPr>
        <p:txBody>
          <a:bodyPr wrap="square" rtlCol="0">
            <a:spAutoFit/>
          </a:bodyPr>
          <a:lstStyle>
            <a:defPPr>
              <a:defRPr lang="en-US"/>
            </a:defPPr>
            <a:lvl1pPr algn="ctr">
              <a:defRPr sz="2000" b="1"/>
            </a:lvl1pPr>
          </a:lstStyle>
          <a:p>
            <a:r>
              <a:rPr lang="ar-SA" dirty="0" smtClean="0"/>
              <a:t>صاحب </a:t>
            </a:r>
            <a:r>
              <a:rPr lang="ar-SA" dirty="0"/>
              <a:t>السمو الشيخ محمد بن راشد آل   </a:t>
            </a:r>
            <a:r>
              <a:rPr lang="ar-SA" dirty="0" smtClean="0"/>
              <a:t>مكتوم وجه بإنشاء </a:t>
            </a:r>
            <a:r>
              <a:rPr lang="ar-SA" dirty="0"/>
              <a:t>بورصة دبي للسلع والطاقة</a:t>
            </a:r>
          </a:p>
        </p:txBody>
      </p:sp>
    </p:spTree>
    <p:extLst>
      <p:ext uri="{BB962C8B-B14F-4D97-AF65-F5344CB8AC3E}">
        <p14:creationId xmlns:p14="http://schemas.microsoft.com/office/powerpoint/2010/main" val="279966975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CBNVvjLfkm1zUsEEz_a4w"/>
</p:tagLst>
</file>

<file path=ppt/theme/theme1.xml><?xml version="1.0" encoding="utf-8"?>
<a:theme xmlns:a="http://schemas.openxmlformats.org/drawingml/2006/main" name="PMO - Ar">
  <a:themeElements>
    <a:clrScheme name="PMO">
      <a:dk1>
        <a:sysClr val="windowText" lastClr="000000"/>
      </a:dk1>
      <a:lt1>
        <a:sysClr val="window" lastClr="FFFFFF"/>
      </a:lt1>
      <a:dk2>
        <a:srgbClr val="FFFFFF"/>
      </a:dk2>
      <a:lt2>
        <a:srgbClr val="FFFFFF"/>
      </a:lt2>
      <a:accent1>
        <a:srgbClr val="5A4B33"/>
      </a:accent1>
      <a:accent2>
        <a:srgbClr val="006600"/>
      </a:accent2>
      <a:accent3>
        <a:srgbClr val="BAA788"/>
      </a:accent3>
      <a:accent4>
        <a:srgbClr val="BCDEC2"/>
      </a:accent4>
      <a:accent5>
        <a:srgbClr val="CABFB8"/>
      </a:accent5>
      <a:accent6>
        <a:srgbClr val="E5E8D9"/>
      </a:accent6>
      <a:hlink>
        <a:srgbClr val="000000"/>
      </a:hlink>
      <a:folHlink>
        <a:srgbClr val="000000"/>
      </a:folHlink>
    </a:clrScheme>
    <a:fontScheme name="PMO - Ar">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32754</TotalTime>
  <Words>26640</Words>
  <Application>Microsoft Office PowerPoint</Application>
  <PresentationFormat>On-screen Show (4:3)</PresentationFormat>
  <Paragraphs>1299</Paragraphs>
  <Slides>254</Slides>
  <Notes>2</Notes>
  <HiddenSlides>0</HiddenSlides>
  <MMClips>0</MMClips>
  <ScaleCrop>false</ScaleCrop>
  <HeadingPairs>
    <vt:vector size="4" baseType="variant">
      <vt:variant>
        <vt:lpstr>Theme</vt:lpstr>
      </vt:variant>
      <vt:variant>
        <vt:i4>1</vt:i4>
      </vt:variant>
      <vt:variant>
        <vt:lpstr>Slide Titles</vt:lpstr>
      </vt:variant>
      <vt:variant>
        <vt:i4>254</vt:i4>
      </vt:variant>
    </vt:vector>
  </HeadingPairs>
  <TitlesOfParts>
    <vt:vector size="255" baseType="lpstr">
      <vt:lpstr>PMO - Ar</vt:lpstr>
      <vt:lpstr>انجازات صاحب السمو الشيخ محمد بن راشد آل مكتوم </vt:lpstr>
      <vt:lpstr>بداية السبعينات مسؤولية وزير للدفاع </vt:lpstr>
      <vt:lpstr>25 أغسطس 1977 لجنة مطار دبي الدولي</vt:lpstr>
      <vt:lpstr>السبعينات مسؤولية بترول دبي</vt:lpstr>
      <vt:lpstr>1985 طيران الإمارات</vt:lpstr>
      <vt:lpstr>1985 منطقة جبل علي الحرة </vt:lpstr>
      <vt:lpstr>1988جائزة الشيخ راشد للتفوق العلمي</vt:lpstr>
      <vt:lpstr>8 ابريل 1998 افتتاح مبنى مطار الشيخ راشد</vt:lpstr>
      <vt:lpstr>1994 جوائز دبي للجودة</vt:lpstr>
      <vt:lpstr>4يناير 1995صاحب السمو الشيخ محمد بن راشد وليا للعهد</vt:lpstr>
      <vt:lpstr>1995 خطة الوجهة دبي</vt:lpstr>
      <vt:lpstr>أوائل العام 1995 اطلاق مهرجان دبي للتسوّق</vt:lpstr>
      <vt:lpstr>1996 اطلاق مكتب مهرجان دبي للتسوّق (مؤسسة دبي للفعاليات والترويج التجاري حاليا )</vt:lpstr>
      <vt:lpstr>أكتوبر 1997 برنامج دبي للأداء الحكومي المتميز </vt:lpstr>
      <vt:lpstr>1999 فندق برج العرب </vt:lpstr>
      <vt:lpstr>1999جائزة زايد الدولية للبيئة</vt:lpstr>
      <vt:lpstr>13 ابريل 1999 مؤتمر الدولي الاول لتطوير التعليم</vt:lpstr>
      <vt:lpstr>29 أكتوبر 1999 مدينة دبي للإنترنت</vt:lpstr>
      <vt:lpstr>نوفمبر 1999 إنشاء جائزة الصحافة العربية </vt:lpstr>
      <vt:lpstr>16 يناير 2001 مؤتمر التجارة الإلكترونية والأسواق الناشئة (مبادرة لإنشاء تجمع دولي)</vt:lpstr>
      <vt:lpstr>20 يناير 2001 مدينة دبي للإعلام</vt:lpstr>
      <vt:lpstr>26 يناير 2001 المنتدى الاقتصادي العالمي بدافوس</vt:lpstr>
      <vt:lpstr>30 يناير 2001 المؤتمر العالمي الأول للحكومة الالكترونية</vt:lpstr>
      <vt:lpstr>26 فبراير 2001 مؤتمر قمة الإنترنت العالمي</vt:lpstr>
      <vt:lpstr>28 فبراير 2001ملتقى الإمارات الاقتصادي الدولي</vt:lpstr>
      <vt:lpstr>13 مارس 2001 المؤتمر الوطني الأول للفائقين والموهوبين</vt:lpstr>
      <vt:lpstr>17 مارس 2001 المؤتمر الـدولي للابتـكـارات المعلوماتيــة </vt:lpstr>
      <vt:lpstr>27 مارس 2001 افتتاح مرسى السفن البحرية بميناء راشد</vt:lpstr>
      <vt:lpstr>8 ابريل 2001 أكاديمية دبي لتكنولوجيا المعلومات</vt:lpstr>
      <vt:lpstr>9 ابريل 2001 توزع استطلاع الرأي حول خدمات الدوائر الحكومية بدبي</vt:lpstr>
      <vt:lpstr>13- 15 اكتوبر 2001 قمة العلوم والتقنية والفنون تعقد اجتماعها الأول</vt:lpstr>
      <vt:lpstr>16 ابريل 2001 المؤتمر الخليجي الدولي الثاني للأعمال الإلكترونية</vt:lpstr>
      <vt:lpstr>22 ابريل 2001 حفل توزيع جوائز الدورة الأولى لجائزة زايد للبيئة</vt:lpstr>
      <vt:lpstr>26 مايو 2001 تطبيق تجربة المحاكم الالكترونية بمحكمة دبي </vt:lpstr>
      <vt:lpstr>6 اغسطس 2001  تلفزيون دبي يغطي كل القارات</vt:lpstr>
      <vt:lpstr>26 اغسطس 2001 نظام تعليمي نموذجي متطور في المدارس الحكومية</vt:lpstr>
      <vt:lpstr>8 اكتوبر 2001 إطلاق موقع غرفة تجارة وصناعة دبي على شبكة الإنترنت </vt:lpstr>
      <vt:lpstr>27 اكتوبر 2001 اطلاق موقع دائرة التنمية الاقتصادية على الانترنت</vt:lpstr>
      <vt:lpstr>29 أكتوبر 2001 حكومة دبي الإلكترونية </vt:lpstr>
      <vt:lpstr>28 اكتوبر 2001 جائزة محمد بن راشد آل مكتوم للإدارة العربية </vt:lpstr>
      <vt:lpstr>12- 14  نوفمبر 2001 منتدى دبي الاستراتيجي</vt:lpstr>
      <vt:lpstr>14 نوفمبر 2001 تأسيس برنامج دبي للخدمة المتميزة لخدمة المتسوقين بدبي</vt:lpstr>
      <vt:lpstr>7 ديسمبر 2001 ادخال مشروع تعليم تكنولوجيا المعلومات إلى كلية الدراسات الإسلامية</vt:lpstr>
      <vt:lpstr>23 ديسمبر 2001 جائزة دبي للتنمية البشرية</vt:lpstr>
      <vt:lpstr>31 ديسمبر 2001 تحويل نظام التعليم الإماراتي إلى نظام إلكتروني </vt:lpstr>
      <vt:lpstr>13 يناير 2002 مشروع سموالشيخ محمد بن راشد لتكنولوجيا المعلومات بشرطة دبي</vt:lpstr>
      <vt:lpstr>21 فبراير 2002 أول سوق إلكترونية من نوعها بالمنطقة لخدمة احتياجات الطلاب</vt:lpstr>
      <vt:lpstr>26 مارس 2002 تنفيذ مركز الزهور بقرية الشحن</vt:lpstr>
      <vt:lpstr>24 ابريل 2002  مركز دبي العالمي للمعادن والسلع</vt:lpstr>
      <vt:lpstr>23 مايو 2002 افتتاح مكتب دبي للمؤتمرات</vt:lpstr>
      <vt:lpstr>13 يونيو 2002 مؤسسة محمد بن راشد لدعم مشاريع الشباب (مؤسسة محمد بن راشد لتنمية المشاريع الصغيرة والمتوسطة حاليا)</vt:lpstr>
      <vt:lpstr>17 يونيو 2001 إطلاق جائزة إبداع للجامعيين في أقسام الاعلام</vt:lpstr>
      <vt:lpstr>1يوليو 2002مشروع محمد بن راشد لتعليم التكنولوجيا لطلاب الثانوية (دورة CISCO CCNA)</vt:lpstr>
      <vt:lpstr>7 يوليو 2002 أملاكي المشروع الأول لمؤسسة محمد بن راشد لدعم مشاريع الشباب</vt:lpstr>
      <vt:lpstr>12 اغسطس 2002 مكتب التسجيل الخاص بالبوابة الالكترونية </vt:lpstr>
      <vt:lpstr>16 سبتمبر 2002 مركز دبي للسلع والمعادن</vt:lpstr>
      <vt:lpstr>30 سبتمبر 2002 الكلية الالكترونية للجودة الشاملة بشرطة دبي (جامعة حمدان بن محمدالالكترونية)</vt:lpstr>
      <vt:lpstr>6 اكتوبر 2002 افتتاح معرض ومؤتمر تنفيذ القانون</vt:lpstr>
      <vt:lpstr>14 – 15 اكتوبر 2002 أول قمة عربية لتكنولوجيا المعلومات </vt:lpstr>
      <vt:lpstr>29 ديسمبر 2002 افتتاح المقر الرسمي لمؤسسة محمد بن راشد لدعم مشاريع الشباب</vt:lpstr>
      <vt:lpstr>28 – 30 اكتوبر 2002 افتتاح منتدى دبي الاستراتيجي - دورته الثانية</vt:lpstr>
      <vt:lpstr>5 نوفمبر 2002 اطلاق مدينة دبي الطبية  </vt:lpstr>
      <vt:lpstr>بداية عام 2003 جائزة سمو الشيخ محمد بن راشد آل مكتوم / جامعة كامبردج </vt:lpstr>
      <vt:lpstr>6 يناير 2003 مشروع محمد بن راشد لتعليم التكنولوجيا يوفر مختبرات متنقلة لطلبة الإمارات الشمالية</vt:lpstr>
      <vt:lpstr>26 – 29 يناير 2003 معرض الصحة العربي في دبي</vt:lpstr>
      <vt:lpstr>27 يناير 2003 مشروع محمد بن راشد لتعليم التكنولوجيا يضع خطة لتدريب المعلمين خلال 3 سنوات</vt:lpstr>
      <vt:lpstr>4 مارس 2003 مجلس دبي الاقتصادي </vt:lpstr>
      <vt:lpstr>12 مارس 2003 افتتاح أعمال مجلس دبي الاقتصادي </vt:lpstr>
      <vt:lpstr>23 مارس 2003 مؤتمر التنمية البشرية والاقتصادية </vt:lpstr>
      <vt:lpstr>31 مارس 2003 افتتاح مكتب دبي للمؤتمرات </vt:lpstr>
      <vt:lpstr>27 ابريل 2003 معهد لتنمية الموارد البشرية</vt:lpstr>
      <vt:lpstr> 3- 5 مايو 2003 المنتدى الدولي للاستثمار </vt:lpstr>
      <vt:lpstr>12 مايو 2003 مدينة دبي الملاحية </vt:lpstr>
      <vt:lpstr>مايو 2003 برنامج محمد بن راشد لاعداد القادة  </vt:lpstr>
      <vt:lpstr>20 مايو 2003 مجلس ثقافي</vt:lpstr>
      <vt:lpstr>2 يونيو 2003 الدورة الافتتاحية لاعداد وتأهيل القادة الشباب</vt:lpstr>
      <vt:lpstr>12 يونيو 2003 مؤسسة محمد بن راشد لدعم مشاريع الشباب تنظم ملتقى التواصل</vt:lpstr>
      <vt:lpstr>21 يونيو 2003 مؤسسة محمد بن راشد لدعم مشاريع الشباب تنظم ورشة عمل حول التفكير الإبداعي</vt:lpstr>
      <vt:lpstr>1 يوليو 2003 حكومة دبي الالكترونية تطلق مبادرة التقنية للجميع</vt:lpstr>
      <vt:lpstr>19 يوليو 2003 مؤسسة دبي للإعلام </vt:lpstr>
      <vt:lpstr>28 سبتمبر 2003 مؤتمر مديري المعاهد القضائية العربية الحادي عشر بدبي</vt:lpstr>
      <vt:lpstr>7 اكتوبر 2003 منتدى الإعلام العربي</vt:lpstr>
      <vt:lpstr>5-8 اكتوبر 2003 المؤتمر والمعرض الدولي للجمعية العربية لإدارة الموارد البشرية بدبي</vt:lpstr>
      <vt:lpstr>10 نوفمبر 2003 برنامج لتمويل الخريجين</vt:lpstr>
      <vt:lpstr>19 نوفمبر 2003 صاحب السمو محمد بن راشد آل مكتوم العضو رقم (1) في نادي القيادات الإلكتروني للمديرين التنفيذيين في الوطن العربي</vt:lpstr>
      <vt:lpstr>9 - 10 ديسمبر 2003 مبادرة لبناء تحالف استراتيجي يجمع العاملين في صناعة الطيران</vt:lpstr>
      <vt:lpstr>15 ديسمبر 2003 برنامج جامعة هارفارد حول تطوير الأداء الحكومي المتميز</vt:lpstr>
      <vt:lpstr>15يناير 2004 تشكيل اللجنة الدائمة العليا للمرور بدبي</vt:lpstr>
      <vt:lpstr>15-17فبراير 2004المنتدى الاقتصادي العالمي- الاردن</vt:lpstr>
      <vt:lpstr>15 مارس 2004 مؤتمر دبي العالمي لجراحة الإصابات</vt:lpstr>
      <vt:lpstr>20–21 مارس 2004 المؤتمر الاقتصادي السنوي الأول</vt:lpstr>
      <vt:lpstr>22 مارس 2004 معرض تكنولوجيا المياه والطاقة والبيئة بدبي</vt:lpstr>
      <vt:lpstr>25– 27 مايو 2004 المؤتمر السنوي العاشر لجمعية إدارة المشاريع </vt:lpstr>
      <vt:lpstr>12 ابريل 2004 تشكيل لجنة إدارية لمركز الإحصاء ببلدية بدبي</vt:lpstr>
      <vt:lpstr>21 ابريل 2004 تقارير ربع سنوية لمتابعة أداء المديرين</vt:lpstr>
      <vt:lpstr>25 ابريل 2004 مؤتمر الشرق الأوسط حول مسؤولية الشركات تجاه المجتمع</vt:lpstr>
      <vt:lpstr>9 يونيو 2004 برنامج إعداد </vt:lpstr>
      <vt:lpstr>13 يوليو 2004 إنشاء مطار في جبل علي بإمارة دبي (مطار آل مكتوم حاليا )</vt:lpstr>
      <vt:lpstr>5 اكتوبر 2004 إنشاء بورصة دبي للسلع والطاقة</vt:lpstr>
      <vt:lpstr>16 اكتوبر 2004 نظام إلكتروني لمؤشرات أداء الدوائر الحكومية بدبي</vt:lpstr>
      <vt:lpstr>20 اكتوبر 2004 معهد الأعمال</vt:lpstr>
      <vt:lpstr>29 نوفمبر 2004 منتدى القادة في دبي</vt:lpstr>
      <vt:lpstr>13-15 ديسمبر 2004 المنتدى الاستراتيجي العربي</vt:lpstr>
      <vt:lpstr>14 ديسمبر 2004 انطلاق فعاليات مؤتمر الجمعية الدولية للعلاقات العامة في دبي</vt:lpstr>
      <vt:lpstr>14 ديسمبر 2004 كلية دبي للادارة الحكومية </vt:lpstr>
      <vt:lpstr>14 ديسمبر 2004 مبادرة تأهيل الكادر التعليمي في مجال الحاسوب (الرخصة الدولية لقيادة الحاسب الآلي)</vt:lpstr>
      <vt:lpstr>11 يناير 2005 جائزة محمد بن راشد للأعمال</vt:lpstr>
      <vt:lpstr>16 ابريل 2005 مؤتمر وزراء البيئة والثقافة والسياحة </vt:lpstr>
      <vt:lpstr>14 يوليو 2005 تشكيل مجلس دبي للتعليم</vt:lpstr>
      <vt:lpstr>16 يوليو 2005 تشكيل 4 لجان قطاعية في تنفيذي دبي</vt:lpstr>
      <vt:lpstr> سبتمبر 2005 مسابقة "رواد الأعمال العرب"</vt:lpstr>
      <vt:lpstr>1 نوفمبر 2005 هيئة الطرق والمواصلات  </vt:lpstr>
      <vt:lpstr>13 نوفمبر 2005 المركز المالي العالمي</vt:lpstr>
      <vt:lpstr>14 نوفمبر 2005 برنامج الإمارات لتطوير الكوادر الوطنية</vt:lpstr>
      <vt:lpstr>20-21نوفمبر2005 المؤتمر الخليجي للتجارة الإلكترونية الاول  </vt:lpstr>
      <vt:lpstr>26 نوفمبر 2005 برنامج الإمارات لتطوير الكوادر الوطنية</vt:lpstr>
      <vt:lpstr>3 ديسمبر 2005 بتشكيل مجلس أمناء برنامج الإمارات لتطوير الموارد البشرية الوطنية</vt:lpstr>
      <vt:lpstr>4 ديسمبر 2005 منتدى القيادات الشابة</vt:lpstr>
      <vt:lpstr>5 ديسمبر 2005 مؤتمر الإعلام العربي والعالمي الرابع</vt:lpstr>
      <vt:lpstr>4 يناير 2006صاحب السمو الشيخ محمد بن راشد آل مكتوم حاكما لامارة دبي</vt:lpstr>
      <vt:lpstr>5 يناير 2006 صاحب السمو الشيخ محمد بن راشد نائباً لرئيس الدولة ورئيساً لمجلس الوزراء</vt:lpstr>
      <vt:lpstr> 10 فبراير 2006 الحكومة رقم 7</vt:lpstr>
      <vt:lpstr> 12 فبراير 2006 محمد بن راشد وأعضاء حكومته يؤدون اليمين الدستورية أمام رئيس الدولة</vt:lpstr>
      <vt:lpstr>14 فبراير 2006  مجلس دبي الرياضي</vt:lpstr>
      <vt:lpstr>19 فبراير 2006  دبي لصناعات الطيران</vt:lpstr>
      <vt:lpstr>14 مارس 2006  دبي العالمية</vt:lpstr>
      <vt:lpstr>مارس 2006 وزارة شؤون مجلس الوزراء</vt:lpstr>
      <vt:lpstr>ابريل  2006 كتاب رؤيتي للشيخ مجمد بن راشد آل مكتوم</vt:lpstr>
      <vt:lpstr>18 ابريل 2006 اعتماد خطة تطوير الأداء الحكومي</vt:lpstr>
      <vt:lpstr>1 مايو 2006 مدينة دبي الأكاديمية </vt:lpstr>
      <vt:lpstr>5 مايو 2006 مؤسسة دبي لتنمية الصادرات</vt:lpstr>
      <vt:lpstr>6 مايو 2006 مؤسسة دبي للاستثمارات الحكومية</vt:lpstr>
      <vt:lpstr>21 يونيو 2006 بإنشاء فريق إدارة الأزمات </vt:lpstr>
      <vt:lpstr>24 يونيو 2006 مركز الإسعاف الموحد لإمارة دبي (مؤسسة دبي لخدمات الإسعاف حاليا)</vt:lpstr>
      <vt:lpstr>27 يونيو 2006  لجنة للازدحام المروري </vt:lpstr>
      <vt:lpstr>19 يوليو 2006 مؤسسة دبي للطيران في جبل علي</vt:lpstr>
      <vt:lpstr>30 اكتوبر 2006 مؤسسة محمد بن راشد للإسكان</vt:lpstr>
      <vt:lpstr>1 نوفمبر 2006 مركز دبي للإحصاء</vt:lpstr>
      <vt:lpstr>6 نوفمبر 2006 مؤسسة دبي للبترول</vt:lpstr>
      <vt:lpstr>18 نوفمبر 2006   مؤسسة دبي لتنمية المرأة</vt:lpstr>
      <vt:lpstr>19 ديسمبر 2006 لجنة وطنية للمؤتمرات </vt:lpstr>
      <vt:lpstr>27 ديسمبر 2006 المكتب التنفيذي في دبي</vt:lpstr>
      <vt:lpstr>3 فبراير 2007 ملامح خطة دبي الإستراتيجية 2007 - 2015  </vt:lpstr>
      <vt:lpstr>5 مارس 2007 مجلس وطني للسياحة </vt:lpstr>
      <vt:lpstr>16 مارس 2007 الملتقى الأول لرؤساء المحاكم </vt:lpstr>
      <vt:lpstr>17 أبريل 2007 استراتيجية حكومة دولة الإمارات ٢٠٠٨-٢٠١٠</vt:lpstr>
      <vt:lpstr>19 مايو 2007 مؤسسة محمد بن راشد آل مكتوم </vt:lpstr>
      <vt:lpstr>30 مايو  2007 جائزة محمد بن راشد للإبداع الرياضي</vt:lpstr>
      <vt:lpstr>18 يونيو 2007 لجنة وطنية لمكافحة الاتجار بالبشر</vt:lpstr>
      <vt:lpstr>18 يونيو 2007 مجلس التنسيق القضائي</vt:lpstr>
      <vt:lpstr>22 سبتمبر 2007 يلتقي القيادات الوطنية الشابة </vt:lpstr>
      <vt:lpstr>22 اكتوبر 2007 ملتقى تبادل الخبرات</vt:lpstr>
      <vt:lpstr>28 اكتوبر 2007 مؤتمر المعرفة الأول</vt:lpstr>
      <vt:lpstr>فبراير 2008 برنامج قيادات حكومة الإمارات</vt:lpstr>
      <vt:lpstr>1 مارس 2008 مؤسسة دبي للإستثمارات الحكومية</vt:lpstr>
      <vt:lpstr>1 مارس 2008 مؤسسة دبي لإدارة وتنظيم الفعاليات</vt:lpstr>
      <vt:lpstr>7 مارس 2008 هيئة الثقافة والفنون </vt:lpstr>
      <vt:lpstr>9 مارس 2008 مجلس الوزراء يعتمد العربية لغةً رسميةً في المؤسسات والهيئات الاتحادية</vt:lpstr>
      <vt:lpstr>21 مارس 2008مؤسسة محمد بن راشد لدعم الأنشطة العلمية والمعرفية</vt:lpstr>
      <vt:lpstr>21 ابريل 2008 المؤتمر العالمي للسياحة والسفر بدبي</vt:lpstr>
      <vt:lpstr>26 ابريل 2008 مجلس التنسيق والتكامل التعليمي في الامارات </vt:lpstr>
      <vt:lpstr>8 مايو 2008إدخال العنصر النسائي في السلك القضائي</vt:lpstr>
      <vt:lpstr>14 مايو 2008 قانون إجراءات الدين العام لتنظيم اقتراض الدوائر المحلية</vt:lpstr>
      <vt:lpstr>6 يونيو 2008  برنامج الإمارات للقيادات النسائية </vt:lpstr>
      <vt:lpstr>18 يونيو 2008  "نداء" للاتصالات</vt:lpstr>
      <vt:lpstr>8 يوليو 2008 هيئة تنمية المجتمع في دبي</vt:lpstr>
      <vt:lpstr>9 يوليو 2008  المجلس الصحي</vt:lpstr>
      <vt:lpstr>11 يوليو 2008 كلية محمد بن راشد للإعلام</vt:lpstr>
      <vt:lpstr>26 اكتوبر 2008 مكتب الشؤون الخارجية</vt:lpstr>
      <vt:lpstr>أكتوبر 2008 نظام الاداء الالكتروني</vt:lpstr>
      <vt:lpstr>2 نوفمبر 2008مكتب اتصال حكومي في مجلس الوزراء</vt:lpstr>
      <vt:lpstr>26 نوفمبر 2008 ملتقى الحوار الثقافي العربي الألماني في دبي</vt:lpstr>
      <vt:lpstr>28 نوفمبر 2008 قمة مجالس الأجندة العالمية</vt:lpstr>
      <vt:lpstr>ديسمبر 2008 مستشفى الجليلة للأطفال</vt:lpstr>
      <vt:lpstr>6 يناير 2009 مجلس اتحادي لتنسيق السياسات المالية </vt:lpstr>
      <vt:lpstr>12 يناير 2009  دائرة الشؤون القانونية لحكومة دبي</vt:lpstr>
      <vt:lpstr>13 يناير 2009 المنتدى الأول للقيادات النسائية العربية</vt:lpstr>
      <vt:lpstr>مارس 2009 جائزة محمد بن راشد آل مكتوم لداعمي الفنون </vt:lpstr>
      <vt:lpstr> 3 نوفمبر 2009 دائرة الموارد البشرية لحكومة دبي </vt:lpstr>
      <vt:lpstr>مارس 2009 دائرة حكومة دبي الإلكترونية</vt:lpstr>
      <vt:lpstr>4 مايو 2009 مجلس الإمارات للتنافسية</vt:lpstr>
      <vt:lpstr>18 مايو 2009 مجلس الإمارات للتمريض والقبالة</vt:lpstr>
      <vt:lpstr>24 يونيو 2009 تأسيس مصرف الإمارات للتنمية</vt:lpstr>
      <vt:lpstr>25 يونيو 2009 مشروع تطوير الخدمات الحكومية </vt:lpstr>
      <vt:lpstr>29 يونيو 2009 برنامج الشيخ خليفة للتميز الحكومي</vt:lpstr>
      <vt:lpstr>5 يوليو 2009 إستراتيجية الاتصال الحكومي للحكومة الاتحادية</vt:lpstr>
      <vt:lpstr>22 يوليو 2009صندوق دبي للدعم المالي</vt:lpstr>
      <vt:lpstr>9 سبتمبر 2009  افتتاح مترو دبي </vt:lpstr>
      <vt:lpstr>31 اغسطس 2009 المجلس الأعلى للطاقة</vt:lpstr>
      <vt:lpstr>31 اغسطس 2009 دائرة شؤون النفط</vt:lpstr>
      <vt:lpstr>9 نوفمبر 2009 ملتقى المصدرين الأول</vt:lpstr>
      <vt:lpstr>10 نوفمبر 2009 المجلس الاتحادي للتركيبة السكانية</vt:lpstr>
      <vt:lpstr>23 ديسمبر 2009 مجلس الإمارات للماء والكهرباء</vt:lpstr>
      <vt:lpstr>4 يناير 2010 برج خليفة </vt:lpstr>
      <vt:lpstr>10 يناير 2010 المكتب الإعلامي لحكومة دبي</vt:lpstr>
      <vt:lpstr>22 يناير 2010 جائزة الامارات الاجتماعية </vt:lpstr>
      <vt:lpstr>4 فبراير 2010 الاستراتيجية الثانية </vt:lpstr>
      <vt:lpstr>7 فبراير 2010 مؤسسة الرقابة والحماية التجارية المشتركة في دبي</vt:lpstr>
      <vt:lpstr>7 فبراير 2010 وثيقة وطنية للإمارات لعام 2021 (رؤية الامارات)</vt:lpstr>
      <vt:lpstr>28 فبراير 2010 إطلاق الاستراتيجية الثانية لحكومة دولة الإمارات</vt:lpstr>
      <vt:lpstr>ابريل 2010الهيئة العامة لتنظيم قطاع الاتصالات</vt:lpstr>
      <vt:lpstr>16 مايو 2010 التاكسي المائي</vt:lpstr>
      <vt:lpstr>1 يوليو 2010 مطار آل مكتوم </vt:lpstr>
      <vt:lpstr>7 يوليو 2010 مشروع المباني الخضراء في الدولة</vt:lpstr>
      <vt:lpstr>7 أكتوبر 2010 مبادرة حكومتي</vt:lpstr>
      <vt:lpstr>16 اكتوبر 2010، بوابة حكومة الإمارات الإلكترونية (حكومة.امارات)</vt:lpstr>
      <vt:lpstr>5 نوفمبر 2010 أعمال المؤتمر الإقليمي لريادة الأعمال الخامس </vt:lpstr>
      <vt:lpstr>28 نوفمبر 2010 ندوة مستجدات المشهد الاقتصادي في دبي</vt:lpstr>
      <vt:lpstr>3 يناير 2011 إنشاء مستشفى للسرطان في دبي</vt:lpstr>
      <vt:lpstr>مارس ٢٠١١ برنامج الإمارات للخدمة الحكومية المتميزة </vt:lpstr>
      <vt:lpstr>10 ابريل 2011 تشكيل لجنة الوكالات التجارية</vt:lpstr>
      <vt:lpstr>4 مايو 2011 سلطة مدينة دبي الطبية</vt:lpstr>
      <vt:lpstr>5 مايو 2011 إطلاق مشروع تصنيف مراكز الخدمات في الإمارات</vt:lpstr>
      <vt:lpstr>24 مايو 2011 ميثاق خدمة المتعاملين</vt:lpstr>
      <vt:lpstr>25 مايو 2011 اطلاق بوابة الإمارات الإلكترونية </vt:lpstr>
      <vt:lpstr>29 اكتوبر 2011 حوكمة مجالس إدارة المؤسسات الربحية وغير الربحية المملوكة للحكومة الاتحادية</vt:lpstr>
      <vt:lpstr>30 اكتوبر 2011 ترام الصفوح في دبي</vt:lpstr>
      <vt:lpstr>21 اغسطس 2011 مجلس لتنسيق السياسات المالية الحكومية </vt:lpstr>
      <vt:lpstr>1 ديسمبر 2011محاضرة محمد بن راشد بعنوان "روح الاتحاد "</vt:lpstr>
      <vt:lpstr>9 يناير 2012 مجمع محمد بن راشد للطاقة الشمسية </vt:lpstr>
      <vt:lpstr>27 فبراير 2012 تكرم رؤساء وأعضاء المجلس الوطني الاتحادي السابقين</vt:lpstr>
      <vt:lpstr>11 مارس 2012 اطلاق مبادرتين حقيبة الوزير الإلكترونية  والمركز المعرفي</vt:lpstr>
      <vt:lpstr>21 مارس 2012 إطلاق مشروع متحف دبي للفن الحديث ودار الأوبرا</vt:lpstr>
      <vt:lpstr>10 ابريل 2012 مؤسسة دبي لمشاريع الطيران الهندسية</vt:lpstr>
      <vt:lpstr>11 ابريل 2012 مبادرة التعلم الذكي </vt:lpstr>
      <vt:lpstr>عام 2012  نظام أداء الإلكتروني - أداء 2.0 </vt:lpstr>
      <vt:lpstr>23  أبريل 2012 مجلس محمد بن راشد للسياسات</vt:lpstr>
      <vt:lpstr>15 مايو 2012 انضمام الدولة لمنتدى الدول المصدرة للغاز</vt:lpstr>
      <vt:lpstr>15 مايو 2012 عضوية الدولة في  الإتحاد العربي للنقل البري</vt:lpstr>
      <vt:lpstr>17 مايو 2012  إطلاق أكبر ملتقى في الشرق الأوسط لدعم المشاريع الصغيرة والمتوسطة</vt:lpstr>
      <vt:lpstr>21 مايو 2012 اللجنة العليا للمسؤولية الطبية</vt:lpstr>
      <vt:lpstr>17 يوليو 2012 صندوق المسؤولية الاجتماعية</vt:lpstr>
      <vt:lpstr>23 يوليو 2012 مشروع قانون إلزامية التعليم بمراحله كافة لجميع الأطفال في الدولة</vt:lpstr>
      <vt:lpstr>13 اغسطس 2012 مجلس الوزراء يقر مشروع أولمبياد المدارس</vt:lpstr>
      <vt:lpstr>23 اغسطس 2012 المجلس الاستشاري للغة العربية</vt:lpstr>
      <vt:lpstr>23 سبتمر 2012 مجلس إدارة تنظيم الفعاليات والمهرجانات في دبي</vt:lpstr>
      <vt:lpstr>3 اكتوبر 2012 جائزة محمد بن راشد للتوطين</vt:lpstr>
      <vt:lpstr>7 اكتوبر 2012 مبادرة محمد بن راشد للإبداع الحكومي - ابداع</vt:lpstr>
      <vt:lpstr>13 نوفمبر 2012 إصدار مشروع قانون اتحادي شامل لحقوق الطفل اسمه "وديمة"</vt:lpstr>
      <vt:lpstr>21 نوفمبر 2012 منتدى دبي لأفضل الممارسات الحكومي </vt:lpstr>
      <vt:lpstr>24 نوفمبر 2012 مدينة محمد بن راشد </vt:lpstr>
      <vt:lpstr>26 نوفمبر 2012 الوجهة الترفيهية في دبي </vt:lpstr>
      <vt:lpstr>2 ديسمبر 2012 تأسيس مركز الشيخة الجليلة الثقافي</vt:lpstr>
      <vt:lpstr>5 ديسمبر 2012 جائزة الإمارات لتحفيز إبداعات الشباب</vt:lpstr>
      <vt:lpstr>9 ديسمبر 2012 قانون المشاريع الصغيرة والمتوسطة</vt:lpstr>
      <vt:lpstr>9 ديسمبر 2012 قرار تمثيل العنصر النسائي في مجالس إدارات جميع الهيئات والشركات الحكومية بالدولة</vt:lpstr>
      <vt:lpstr>11 ديسمبر 2012 قمة ريادة الأعمال</vt:lpstr>
      <vt:lpstr>13 ديسمبر 2012 صندوق محمد بن راشد لــدعم وتمويل مشاريع الشباب</vt:lpstr>
      <vt:lpstr>23 ديسمبر 2012 تكرم الروّاد الأوائل في المدرسة الأحمدية بدبي</vt:lpstr>
      <vt:lpstr>30 ديسمبر 2012 حملة "شكراً لكم" للإحتفاء بفئات موظفي الخدمات الأساسية العامة</vt:lpstr>
      <vt:lpstr>9 يناير 2013 مجلس السياسات  : قطاع الاقتصاد الإسلامي </vt:lpstr>
      <vt:lpstr>13 يناير 2013 اللجنة العليا لمكافحة الغش التجاري</vt:lpstr>
      <vt:lpstr>21 يناير 2013 القمة العربية الاقتصادية الثالثة</vt:lpstr>
      <vt:lpstr>28 يناير 2013 شبكة قطارات دبي حتى 2030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ارشادات تصميم العروض التقديمية</dc:title>
  <dc:creator>Atraf Shehab</dc:creator>
  <cp:lastModifiedBy>Khawla Belqazi</cp:lastModifiedBy>
  <cp:revision>1171</cp:revision>
  <dcterms:created xsi:type="dcterms:W3CDTF">2012-09-11T04:42:34Z</dcterms:created>
  <dcterms:modified xsi:type="dcterms:W3CDTF">2013-01-30T06:03:57Z</dcterms:modified>
</cp:coreProperties>
</file>